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75" r:id="rId7"/>
  </p:sldMasterIdLst>
  <p:notesMasterIdLst>
    <p:notesMasterId r:id="rId42"/>
  </p:notesMasterIdLst>
  <p:handoutMasterIdLst>
    <p:handoutMasterId r:id="rId43"/>
  </p:handoutMasterIdLst>
  <p:sldIdLst>
    <p:sldId id="285" r:id="rId8"/>
    <p:sldId id="295" r:id="rId9"/>
    <p:sldId id="451" r:id="rId10"/>
    <p:sldId id="463" r:id="rId11"/>
    <p:sldId id="471" r:id="rId12"/>
    <p:sldId id="460" r:id="rId13"/>
    <p:sldId id="479" r:id="rId14"/>
    <p:sldId id="497" r:id="rId15"/>
    <p:sldId id="298" r:id="rId16"/>
    <p:sldId id="484" r:id="rId17"/>
    <p:sldId id="482" r:id="rId18"/>
    <p:sldId id="287" r:id="rId19"/>
    <p:sldId id="492" r:id="rId20"/>
    <p:sldId id="493" r:id="rId21"/>
    <p:sldId id="494" r:id="rId22"/>
    <p:sldId id="495" r:id="rId23"/>
    <p:sldId id="483" r:id="rId24"/>
    <p:sldId id="288" r:id="rId25"/>
    <p:sldId id="496" r:id="rId26"/>
    <p:sldId id="286" r:id="rId27"/>
    <p:sldId id="289" r:id="rId28"/>
    <p:sldId id="485" r:id="rId29"/>
    <p:sldId id="293" r:id="rId30"/>
    <p:sldId id="488" r:id="rId31"/>
    <p:sldId id="290" r:id="rId32"/>
    <p:sldId id="487" r:id="rId33"/>
    <p:sldId id="489" r:id="rId34"/>
    <p:sldId id="291" r:id="rId35"/>
    <p:sldId id="490" r:id="rId36"/>
    <p:sldId id="292" r:id="rId37"/>
    <p:sldId id="297" r:id="rId38"/>
    <p:sldId id="475" r:id="rId39"/>
    <p:sldId id="474" r:id="rId40"/>
    <p:sldId id="491" r:id="rId41"/>
  </p:sldIdLst>
  <p:sldSz cx="12192000" cy="6858000"/>
  <p:notesSz cx="7315200" cy="9601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51DF463-CB45-44E7-B29C-C3047CE174AB}">
          <p14:sldIdLst>
            <p14:sldId id="285"/>
          </p14:sldIdLst>
        </p14:section>
        <p14:section name="Introduction (Paul)" id="{E469F840-DE35-47CB-BB4F-61AD19BC5F0F}">
          <p14:sldIdLst>
            <p14:sldId id="295"/>
            <p14:sldId id="451"/>
            <p14:sldId id="463"/>
            <p14:sldId id="471"/>
            <p14:sldId id="460"/>
            <p14:sldId id="479"/>
          </p14:sldIdLst>
        </p14:section>
        <p14:section name="New Permian Approach (Austin)" id="{DA62573B-7288-47DC-A324-4D22C91FB919}">
          <p14:sldIdLst>
            <p14:sldId id="497"/>
            <p14:sldId id="298"/>
            <p14:sldId id="484"/>
            <p14:sldId id="482"/>
            <p14:sldId id="287"/>
            <p14:sldId id="492"/>
            <p14:sldId id="493"/>
            <p14:sldId id="494"/>
            <p14:sldId id="495"/>
            <p14:sldId id="483"/>
            <p14:sldId id="288"/>
            <p14:sldId id="496"/>
            <p14:sldId id="286"/>
            <p14:sldId id="289"/>
            <p14:sldId id="485"/>
            <p14:sldId id="293"/>
            <p14:sldId id="488"/>
            <p14:sldId id="290"/>
            <p14:sldId id="487"/>
            <p14:sldId id="489"/>
            <p14:sldId id="291"/>
            <p14:sldId id="490"/>
            <p14:sldId id="292"/>
            <p14:sldId id="297"/>
            <p14:sldId id="475"/>
            <p14:sldId id="474"/>
          </p14:sldIdLst>
        </p14:section>
        <p14:section name="Demonstration (Ted)" id="{FE1129EE-AF6E-458B-B0D8-13586072DDB4}">
          <p14:sldIdLst>
            <p14:sldId id="4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6C0"/>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E0573-4793-4E85-9219-C3D7305CFDEF}" v="8" dt="2025-05-19T19:14:36.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52" autoAdjust="0"/>
    <p:restoredTop sz="94660"/>
  </p:normalViewPr>
  <p:slideViewPr>
    <p:cSldViewPr snapToGrid="0">
      <p:cViewPr varScale="1">
        <p:scale>
          <a:sx n="103" d="100"/>
          <a:sy n="103" d="100"/>
        </p:scale>
        <p:origin x="114" y="2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560" y="11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uboisP\Desktop\Injection%20Permitting\UIC_information,%20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top_inj_zone'!$B$1</c:f>
              <c:strCache>
                <c:ptCount val="1"/>
                <c:pt idx="0">
                  <c:v>Average of Depth (ft) to the Top of the Injection Interval</c:v>
                </c:pt>
              </c:strCache>
            </c:strRef>
          </c:tx>
          <c:spPr>
            <a:solidFill>
              <a:schemeClr val="accent1"/>
            </a:solidFill>
            <a:ln>
              <a:noFill/>
            </a:ln>
            <a:effectLst/>
          </c:spPr>
          <c:invertIfNegative val="0"/>
          <c:cat>
            <c:numRef>
              <c:f>'chart-avg top_inj_zone'!$A$2:$A$83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top_inj_zone'!$B$2:$B$83</c:f>
              <c:numCache>
                <c:formatCode>General</c:formatCode>
                <c:ptCount val="82"/>
                <c:pt idx="2" formatCode="#,##0">
                  <c:v>3140</c:v>
                </c:pt>
                <c:pt idx="3" formatCode="#,##0">
                  <c:v>1531.6666666666667</c:v>
                </c:pt>
                <c:pt idx="4" formatCode="#,##0">
                  <c:v>3374.3333333333335</c:v>
                </c:pt>
                <c:pt idx="5" formatCode="#,##0">
                  <c:v>2273.8333333333335</c:v>
                </c:pt>
                <c:pt idx="6" formatCode="#,##0">
                  <c:v>847</c:v>
                </c:pt>
                <c:pt idx="7" formatCode="#,##0">
                  <c:v>1933.9230769230769</c:v>
                </c:pt>
                <c:pt idx="8" formatCode="#,##0">
                  <c:v>3045.6363636363635</c:v>
                </c:pt>
                <c:pt idx="9" formatCode="#,##0">
                  <c:v>1699.8666666666666</c:v>
                </c:pt>
                <c:pt idx="10" formatCode="#,##0">
                  <c:v>1945.4509803921569</c:v>
                </c:pt>
                <c:pt idx="11" formatCode="#,##0">
                  <c:v>1814.7619047619048</c:v>
                </c:pt>
                <c:pt idx="12" formatCode="#,##0">
                  <c:v>2167.5</c:v>
                </c:pt>
                <c:pt idx="13" formatCode="#,##0">
                  <c:v>2527.625</c:v>
                </c:pt>
                <c:pt idx="14" formatCode="#,##0">
                  <c:v>1616.84375</c:v>
                </c:pt>
                <c:pt idx="15" formatCode="#,##0">
                  <c:v>2088.3207547169814</c:v>
                </c:pt>
                <c:pt idx="16" formatCode="#,##0">
                  <c:v>2262.3260869565215</c:v>
                </c:pt>
                <c:pt idx="17" formatCode="#,##0">
                  <c:v>2382.6041666666665</c:v>
                </c:pt>
                <c:pt idx="18" formatCode="#,##0">
                  <c:v>2307.0219780219782</c:v>
                </c:pt>
                <c:pt idx="19" formatCode="#,##0">
                  <c:v>2407.8066666666668</c:v>
                </c:pt>
                <c:pt idx="20" formatCode="#,##0">
                  <c:v>3467.2039473684213</c:v>
                </c:pt>
                <c:pt idx="21" formatCode="#,##0">
                  <c:v>3048.6715328467153</c:v>
                </c:pt>
                <c:pt idx="22" formatCode="#,##0">
                  <c:v>3029.398907103825</c:v>
                </c:pt>
                <c:pt idx="23" formatCode="#,##0">
                  <c:v>3099.0274725274726</c:v>
                </c:pt>
                <c:pt idx="24" formatCode="#,##0">
                  <c:v>3158.217391304348</c:v>
                </c:pt>
                <c:pt idx="25" formatCode="#,##0">
                  <c:v>2991.485507246377</c:v>
                </c:pt>
                <c:pt idx="26" formatCode="#,##0">
                  <c:v>3253.8884120171674</c:v>
                </c:pt>
                <c:pt idx="27" formatCode="#,##0">
                  <c:v>3205.4161849710981</c:v>
                </c:pt>
                <c:pt idx="28" formatCode="#,##0">
                  <c:v>3154.2388059701493</c:v>
                </c:pt>
                <c:pt idx="29" formatCode="#,##0">
                  <c:v>3119.7863247863247</c:v>
                </c:pt>
                <c:pt idx="30" formatCode="#,##0">
                  <c:v>3341.7929292929293</c:v>
                </c:pt>
                <c:pt idx="31" formatCode="#,##0">
                  <c:v>3026.7857142857142</c:v>
                </c:pt>
                <c:pt idx="32" formatCode="#,##0">
                  <c:v>2745.3606557377047</c:v>
                </c:pt>
                <c:pt idx="33" formatCode="#,##0">
                  <c:v>2980.2988505747126</c:v>
                </c:pt>
                <c:pt idx="34" formatCode="#,##0">
                  <c:v>3069.7423971377461</c:v>
                </c:pt>
                <c:pt idx="35" formatCode="#,##0">
                  <c:v>2802.7941712204006</c:v>
                </c:pt>
                <c:pt idx="36" formatCode="#,##0">
                  <c:v>2968.8478260869565</c:v>
                </c:pt>
                <c:pt idx="37" formatCode="#,##0">
                  <c:v>2863.802105263158</c:v>
                </c:pt>
                <c:pt idx="38" formatCode="#,##0">
                  <c:v>2953.4926829268293</c:v>
                </c:pt>
                <c:pt idx="39" formatCode="#,##0">
                  <c:v>2948.0744849445323</c:v>
                </c:pt>
                <c:pt idx="40" formatCode="#,##0">
                  <c:v>3069.5970515970516</c:v>
                </c:pt>
                <c:pt idx="41" formatCode="#,##0">
                  <c:v>3375.5117021276596</c:v>
                </c:pt>
                <c:pt idx="42" formatCode="#,##0">
                  <c:v>3115.4339419978519</c:v>
                </c:pt>
                <c:pt idx="43" formatCode="#,##0">
                  <c:v>3118.2858942065491</c:v>
                </c:pt>
                <c:pt idx="44" formatCode="#,##0">
                  <c:v>3370.98418972332</c:v>
                </c:pt>
                <c:pt idx="45" formatCode="#,##0">
                  <c:v>3067.0766488413547</c:v>
                </c:pt>
                <c:pt idx="46" formatCode="#,##0">
                  <c:v>3265.2462526766594</c:v>
                </c:pt>
                <c:pt idx="47" formatCode="#,##0">
                  <c:v>3193.1846153846154</c:v>
                </c:pt>
                <c:pt idx="48" formatCode="#,##0">
                  <c:v>3248.9869494290374</c:v>
                </c:pt>
                <c:pt idx="49" formatCode="#,##0">
                  <c:v>3273.9329983249581</c:v>
                </c:pt>
                <c:pt idx="50" formatCode="#,##0">
                  <c:v>3439.8491547464241</c:v>
                </c:pt>
                <c:pt idx="51" formatCode="#,##0">
                  <c:v>3513.0192616372392</c:v>
                </c:pt>
                <c:pt idx="52" formatCode="#,##0">
                  <c:v>3597.3149078726969</c:v>
                </c:pt>
                <c:pt idx="53" formatCode="#,##0">
                  <c:v>3532.9208924949289</c:v>
                </c:pt>
                <c:pt idx="54" formatCode="#,##0">
                  <c:v>3806.4865979381443</c:v>
                </c:pt>
                <c:pt idx="55" formatCode="#,##0">
                  <c:v>3696.5892857142858</c:v>
                </c:pt>
                <c:pt idx="56" formatCode="#,##0">
                  <c:v>3482.6428571428573</c:v>
                </c:pt>
                <c:pt idx="57" formatCode="#,##0">
                  <c:v>3651.900284900285</c:v>
                </c:pt>
                <c:pt idx="58" formatCode="#,##0">
                  <c:v>3563.0289017341042</c:v>
                </c:pt>
                <c:pt idx="59" formatCode="#,##0">
                  <c:v>3656.655172413793</c:v>
                </c:pt>
                <c:pt idx="60" formatCode="#,##0">
                  <c:v>3564.3633440514468</c:v>
                </c:pt>
                <c:pt idx="61" formatCode="#,##0">
                  <c:v>3766.0027027027027</c:v>
                </c:pt>
                <c:pt idx="62" formatCode="#,##0">
                  <c:v>3890.0424403183024</c:v>
                </c:pt>
                <c:pt idx="63" formatCode="#,##0">
                  <c:v>4085.9974025974025</c:v>
                </c:pt>
                <c:pt idx="64" formatCode="#,##0">
                  <c:v>4114.9755501222498</c:v>
                </c:pt>
                <c:pt idx="65" formatCode="#,##0">
                  <c:v>3929.6091954022991</c:v>
                </c:pt>
                <c:pt idx="66" formatCode="#,##0">
                  <c:v>3913.6765734265732</c:v>
                </c:pt>
                <c:pt idx="67" formatCode="#,##0">
                  <c:v>4252.1624649859941</c:v>
                </c:pt>
                <c:pt idx="68" formatCode="#,##0">
                  <c:v>4320.4304733727813</c:v>
                </c:pt>
                <c:pt idx="69" formatCode="#,##0">
                  <c:v>4403.3784494086731</c:v>
                </c:pt>
                <c:pt idx="70" formatCode="#,##0">
                  <c:v>4561.756790123457</c:v>
                </c:pt>
                <c:pt idx="71" formatCode="#,##0">
                  <c:v>4732.3462321792258</c:v>
                </c:pt>
                <c:pt idx="72" formatCode="#,##0">
                  <c:v>5003.1467236467233</c:v>
                </c:pt>
                <c:pt idx="73" formatCode="#,##0">
                  <c:v>4778.4585741811179</c:v>
                </c:pt>
                <c:pt idx="74" formatCode="#,##0">
                  <c:v>5213.9814814814818</c:v>
                </c:pt>
                <c:pt idx="75" formatCode="#,##0">
                  <c:v>5339.1034482758623</c:v>
                </c:pt>
                <c:pt idx="76" formatCode="#,##0">
                  <c:v>5641.1901477832516</c:v>
                </c:pt>
                <c:pt idx="77" formatCode="#,##0">
                  <c:v>5223.0787518573552</c:v>
                </c:pt>
                <c:pt idx="78" formatCode="#,##0">
                  <c:v>5153.0838445807767</c:v>
                </c:pt>
                <c:pt idx="79" formatCode="#,##0">
                  <c:v>4856.5104790419164</c:v>
                </c:pt>
                <c:pt idx="80" formatCode="#,##0">
                  <c:v>4495.7011278195487</c:v>
                </c:pt>
                <c:pt idx="81" formatCode="#,##0">
                  <c:v>4514.7123287671229</c:v>
                </c:pt>
              </c:numCache>
            </c:numRef>
          </c:val>
          <c:extLst>
            <c:ext xmlns:c16="http://schemas.microsoft.com/office/drawing/2014/chart" uri="{C3380CC4-5D6E-409C-BE32-E72D297353CC}">
              <c16:uniqueId val="{00000000-F791-452F-BAA6-0FB5AAED03B8}"/>
            </c:ext>
          </c:extLst>
        </c:ser>
        <c:dLbls>
          <c:showLegendKey val="0"/>
          <c:showVal val="0"/>
          <c:showCatName val="0"/>
          <c:showSerName val="0"/>
          <c:showPercent val="0"/>
          <c:showBubbleSize val="0"/>
        </c:dLbls>
        <c:gapWidth val="219"/>
        <c:overlap val="-27"/>
        <c:axId val="1333357391"/>
        <c:axId val="1333356431"/>
      </c:barChart>
      <c:catAx>
        <c:axId val="133335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356431"/>
        <c:crosses val="autoZero"/>
        <c:auto val="1"/>
        <c:lblAlgn val="ctr"/>
        <c:lblOffset val="100"/>
        <c:noMultiLvlLbl val="0"/>
      </c:catAx>
      <c:valAx>
        <c:axId val="1333356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feet</a:t>
                </a:r>
                <a:r>
                  <a:rPr lang="en-US" baseline="0"/>
                  <a:t> below ground surface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3357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Disposal Permits Issued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'Chart-num of permits'!$B$1</c:f>
              <c:strCache>
                <c:ptCount val="1"/>
                <c:pt idx="0">
                  <c:v>Number of Approved Disposal Permits per Year</c:v>
                </c:pt>
              </c:strCache>
            </c:strRef>
          </c:tx>
          <c:spPr>
            <a:solidFill>
              <a:schemeClr val="accent1"/>
            </a:solidFill>
            <a:ln>
              <a:noFill/>
            </a:ln>
            <a:effectLst/>
          </c:spPr>
          <c:invertIfNegative val="0"/>
          <c:cat>
            <c:numRef>
              <c:f>'Chart-num of permits'!$A$2:$A$83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'Chart-num of permits'!$B$2:$B$83</c:f>
              <c:numCache>
                <c:formatCode>#,##0</c:formatCode>
                <c:ptCount val="82"/>
                <c:pt idx="0">
                  <c:v>2</c:v>
                </c:pt>
                <c:pt idx="1">
                  <c:v>1</c:v>
                </c:pt>
                <c:pt idx="2">
                  <c:v>2</c:v>
                </c:pt>
                <c:pt idx="3">
                  <c:v>8</c:v>
                </c:pt>
                <c:pt idx="4">
                  <c:v>3</c:v>
                </c:pt>
                <c:pt idx="5">
                  <c:v>6</c:v>
                </c:pt>
                <c:pt idx="6">
                  <c:v>18</c:v>
                </c:pt>
                <c:pt idx="7">
                  <c:v>23</c:v>
                </c:pt>
                <c:pt idx="8">
                  <c:v>15</c:v>
                </c:pt>
                <c:pt idx="9">
                  <c:v>20</c:v>
                </c:pt>
                <c:pt idx="10">
                  <c:v>52</c:v>
                </c:pt>
                <c:pt idx="11">
                  <c:v>72</c:v>
                </c:pt>
                <c:pt idx="12">
                  <c:v>41</c:v>
                </c:pt>
                <c:pt idx="13">
                  <c:v>45</c:v>
                </c:pt>
                <c:pt idx="14">
                  <c:v>40</c:v>
                </c:pt>
                <c:pt idx="15">
                  <c:v>63</c:v>
                </c:pt>
                <c:pt idx="16">
                  <c:v>64</c:v>
                </c:pt>
                <c:pt idx="17">
                  <c:v>70</c:v>
                </c:pt>
                <c:pt idx="18">
                  <c:v>146</c:v>
                </c:pt>
                <c:pt idx="19">
                  <c:v>206</c:v>
                </c:pt>
                <c:pt idx="20">
                  <c:v>187</c:v>
                </c:pt>
                <c:pt idx="21">
                  <c:v>144</c:v>
                </c:pt>
                <c:pt idx="22">
                  <c:v>203</c:v>
                </c:pt>
                <c:pt idx="23">
                  <c:v>197</c:v>
                </c:pt>
                <c:pt idx="24">
                  <c:v>212</c:v>
                </c:pt>
                <c:pt idx="25">
                  <c:v>295</c:v>
                </c:pt>
                <c:pt idx="26">
                  <c:v>253</c:v>
                </c:pt>
                <c:pt idx="27">
                  <c:v>187</c:v>
                </c:pt>
                <c:pt idx="28">
                  <c:v>214</c:v>
                </c:pt>
                <c:pt idx="29">
                  <c:v>254</c:v>
                </c:pt>
                <c:pt idx="30">
                  <c:v>209</c:v>
                </c:pt>
                <c:pt idx="31">
                  <c:v>247</c:v>
                </c:pt>
                <c:pt idx="32">
                  <c:v>261</c:v>
                </c:pt>
                <c:pt idx="33">
                  <c:v>452</c:v>
                </c:pt>
                <c:pt idx="34">
                  <c:v>591</c:v>
                </c:pt>
                <c:pt idx="35">
                  <c:v>588</c:v>
                </c:pt>
                <c:pt idx="36">
                  <c:v>556</c:v>
                </c:pt>
                <c:pt idx="37">
                  <c:v>525</c:v>
                </c:pt>
                <c:pt idx="38">
                  <c:v>669</c:v>
                </c:pt>
                <c:pt idx="39">
                  <c:v>730</c:v>
                </c:pt>
                <c:pt idx="40">
                  <c:v>918</c:v>
                </c:pt>
                <c:pt idx="41">
                  <c:v>945</c:v>
                </c:pt>
                <c:pt idx="42">
                  <c:v>940</c:v>
                </c:pt>
                <c:pt idx="43">
                  <c:v>797</c:v>
                </c:pt>
                <c:pt idx="44">
                  <c:v>760</c:v>
                </c:pt>
                <c:pt idx="45">
                  <c:v>562</c:v>
                </c:pt>
                <c:pt idx="46">
                  <c:v>467</c:v>
                </c:pt>
                <c:pt idx="47">
                  <c:v>520</c:v>
                </c:pt>
                <c:pt idx="48">
                  <c:v>613</c:v>
                </c:pt>
                <c:pt idx="49">
                  <c:v>597</c:v>
                </c:pt>
                <c:pt idx="50">
                  <c:v>769</c:v>
                </c:pt>
                <c:pt idx="51">
                  <c:v>623</c:v>
                </c:pt>
                <c:pt idx="52">
                  <c:v>597</c:v>
                </c:pt>
                <c:pt idx="53">
                  <c:v>493</c:v>
                </c:pt>
                <c:pt idx="54">
                  <c:v>485</c:v>
                </c:pt>
                <c:pt idx="55">
                  <c:v>336</c:v>
                </c:pt>
                <c:pt idx="56">
                  <c:v>308</c:v>
                </c:pt>
                <c:pt idx="57">
                  <c:v>351</c:v>
                </c:pt>
                <c:pt idx="58">
                  <c:v>348</c:v>
                </c:pt>
                <c:pt idx="59">
                  <c:v>377</c:v>
                </c:pt>
                <c:pt idx="60">
                  <c:v>311</c:v>
                </c:pt>
                <c:pt idx="61">
                  <c:v>370</c:v>
                </c:pt>
                <c:pt idx="62">
                  <c:v>377</c:v>
                </c:pt>
                <c:pt idx="63">
                  <c:v>385</c:v>
                </c:pt>
                <c:pt idx="64">
                  <c:v>409</c:v>
                </c:pt>
                <c:pt idx="65">
                  <c:v>610</c:v>
                </c:pt>
                <c:pt idx="66">
                  <c:v>572</c:v>
                </c:pt>
                <c:pt idx="67">
                  <c:v>357</c:v>
                </c:pt>
                <c:pt idx="68">
                  <c:v>677</c:v>
                </c:pt>
                <c:pt idx="69">
                  <c:v>769</c:v>
                </c:pt>
                <c:pt idx="70">
                  <c:v>815</c:v>
                </c:pt>
                <c:pt idx="71">
                  <c:v>986</c:v>
                </c:pt>
                <c:pt idx="72">
                  <c:v>704</c:v>
                </c:pt>
                <c:pt idx="73">
                  <c:v>521</c:v>
                </c:pt>
                <c:pt idx="74">
                  <c:v>486</c:v>
                </c:pt>
                <c:pt idx="75">
                  <c:v>640</c:v>
                </c:pt>
                <c:pt idx="76">
                  <c:v>1026</c:v>
                </c:pt>
                <c:pt idx="77">
                  <c:v>682</c:v>
                </c:pt>
                <c:pt idx="78">
                  <c:v>490</c:v>
                </c:pt>
                <c:pt idx="79">
                  <c:v>668</c:v>
                </c:pt>
                <c:pt idx="80">
                  <c:v>532</c:v>
                </c:pt>
                <c:pt idx="81">
                  <c:v>438</c:v>
                </c:pt>
              </c:numCache>
            </c:numRef>
          </c:val>
          <c:extLst>
            <c:ext xmlns:c16="http://schemas.microsoft.com/office/drawing/2014/chart" uri="{C3380CC4-5D6E-409C-BE32-E72D297353CC}">
              <c16:uniqueId val="{00000000-0105-4844-953D-1EA1426A2470}"/>
            </c:ext>
          </c:extLst>
        </c:ser>
        <c:dLbls>
          <c:showLegendKey val="0"/>
          <c:showVal val="0"/>
          <c:showCatName val="0"/>
          <c:showSerName val="0"/>
          <c:showPercent val="0"/>
          <c:showBubbleSize val="0"/>
        </c:dLbls>
        <c:gapWidth val="219"/>
        <c:overlap val="-27"/>
        <c:axId val="1533166496"/>
        <c:axId val="1533166016"/>
      </c:barChart>
      <c:catAx>
        <c:axId val="15331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166016"/>
        <c:crosses val="autoZero"/>
        <c:auto val="1"/>
        <c:lblAlgn val="ctr"/>
        <c:lblOffset val="100"/>
        <c:noMultiLvlLbl val="0"/>
      </c:catAx>
      <c:valAx>
        <c:axId val="153316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Permits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16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 avg inj vol'!$B$1</c:f>
              <c:strCache>
                <c:ptCount val="1"/>
                <c:pt idx="0">
                  <c:v>Average Permitted Injection Volume (bbl/d) for New Permits</c:v>
                </c:pt>
              </c:strCache>
            </c:strRef>
          </c:tx>
          <c:spPr>
            <a:solidFill>
              <a:schemeClr val="accent1"/>
            </a:solidFill>
            <a:ln>
              <a:noFill/>
            </a:ln>
            <a:effectLst/>
          </c:spPr>
          <c:invertIfNegative val="0"/>
          <c:cat>
            <c:numRef>
              <c:f>'Chart - avg inj vol'!$A$2:$A$83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 - avg inj vol'!$B$2:$B$83</c:f>
              <c:numCache>
                <c:formatCode>#,##0</c:formatCode>
                <c:ptCount val="82"/>
                <c:pt idx="0">
                  <c:v>0</c:v>
                </c:pt>
                <c:pt idx="1">
                  <c:v>0</c:v>
                </c:pt>
                <c:pt idx="2">
                  <c:v>0</c:v>
                </c:pt>
                <c:pt idx="3">
                  <c:v>2226.25</c:v>
                </c:pt>
                <c:pt idx="4">
                  <c:v>533.33333333333337</c:v>
                </c:pt>
                <c:pt idx="5">
                  <c:v>2921.6666666666665</c:v>
                </c:pt>
                <c:pt idx="6">
                  <c:v>124.16666666666667</c:v>
                </c:pt>
                <c:pt idx="7">
                  <c:v>258.26086956521738</c:v>
                </c:pt>
                <c:pt idx="8">
                  <c:v>1119.3333333333333</c:v>
                </c:pt>
                <c:pt idx="9">
                  <c:v>740.1</c:v>
                </c:pt>
                <c:pt idx="10">
                  <c:v>308.78846153846155</c:v>
                </c:pt>
                <c:pt idx="11">
                  <c:v>517.63888888888891</c:v>
                </c:pt>
                <c:pt idx="12">
                  <c:v>1234.0243902439024</c:v>
                </c:pt>
                <c:pt idx="13">
                  <c:v>1517.7777777777778</c:v>
                </c:pt>
                <c:pt idx="14">
                  <c:v>503.5</c:v>
                </c:pt>
                <c:pt idx="15">
                  <c:v>472.92063492063494</c:v>
                </c:pt>
                <c:pt idx="16">
                  <c:v>367.078125</c:v>
                </c:pt>
                <c:pt idx="17">
                  <c:v>406.64285714285717</c:v>
                </c:pt>
                <c:pt idx="18">
                  <c:v>197.16438356164383</c:v>
                </c:pt>
                <c:pt idx="19">
                  <c:v>234.22330097087379</c:v>
                </c:pt>
                <c:pt idx="20">
                  <c:v>620.27272727272725</c:v>
                </c:pt>
                <c:pt idx="21">
                  <c:v>566.58333333333337</c:v>
                </c:pt>
                <c:pt idx="22">
                  <c:v>1456.0985221674878</c:v>
                </c:pt>
                <c:pt idx="23">
                  <c:v>680.7868020304569</c:v>
                </c:pt>
                <c:pt idx="24">
                  <c:v>901.37264150943395</c:v>
                </c:pt>
                <c:pt idx="25">
                  <c:v>1145.5661016949152</c:v>
                </c:pt>
                <c:pt idx="26">
                  <c:v>1137.0869565217392</c:v>
                </c:pt>
                <c:pt idx="27">
                  <c:v>1080.7379679144385</c:v>
                </c:pt>
                <c:pt idx="28">
                  <c:v>1436.1682242990655</c:v>
                </c:pt>
                <c:pt idx="29">
                  <c:v>1530.724409448819</c:v>
                </c:pt>
                <c:pt idx="30">
                  <c:v>1627.2966507177034</c:v>
                </c:pt>
                <c:pt idx="31">
                  <c:v>1861.3279352226721</c:v>
                </c:pt>
                <c:pt idx="32">
                  <c:v>1688.83908045977</c:v>
                </c:pt>
                <c:pt idx="33">
                  <c:v>2495.0420353982299</c:v>
                </c:pt>
                <c:pt idx="34">
                  <c:v>1661.0423011844332</c:v>
                </c:pt>
                <c:pt idx="35">
                  <c:v>1527.1003401360545</c:v>
                </c:pt>
                <c:pt idx="36">
                  <c:v>1776</c:v>
                </c:pt>
                <c:pt idx="37">
                  <c:v>1772.6209523809523</c:v>
                </c:pt>
                <c:pt idx="38">
                  <c:v>1806.575485799701</c:v>
                </c:pt>
                <c:pt idx="39">
                  <c:v>1900.0205479452054</c:v>
                </c:pt>
                <c:pt idx="40">
                  <c:v>1289.5642701525055</c:v>
                </c:pt>
                <c:pt idx="41">
                  <c:v>1394.610582010582</c:v>
                </c:pt>
                <c:pt idx="42">
                  <c:v>1133.6212765957446</c:v>
                </c:pt>
                <c:pt idx="43">
                  <c:v>1356.0727728983688</c:v>
                </c:pt>
                <c:pt idx="44">
                  <c:v>1616.25</c:v>
                </c:pt>
                <c:pt idx="45">
                  <c:v>1837.6690391459074</c:v>
                </c:pt>
                <c:pt idx="46">
                  <c:v>2305.4496788008564</c:v>
                </c:pt>
                <c:pt idx="47">
                  <c:v>2703.7192307692308</c:v>
                </c:pt>
                <c:pt idx="48">
                  <c:v>3318.9021207177816</c:v>
                </c:pt>
                <c:pt idx="49">
                  <c:v>2656.0351758793968</c:v>
                </c:pt>
                <c:pt idx="50">
                  <c:v>3886.511053315995</c:v>
                </c:pt>
                <c:pt idx="51">
                  <c:v>3837.0176565008028</c:v>
                </c:pt>
                <c:pt idx="52">
                  <c:v>5089.29648241206</c:v>
                </c:pt>
                <c:pt idx="53">
                  <c:v>3083.9817444219066</c:v>
                </c:pt>
                <c:pt idx="54">
                  <c:v>4598.7731958762888</c:v>
                </c:pt>
                <c:pt idx="55">
                  <c:v>4210.2232142857147</c:v>
                </c:pt>
                <c:pt idx="56">
                  <c:v>3488.1785714285716</c:v>
                </c:pt>
                <c:pt idx="57">
                  <c:v>3677.7920227920226</c:v>
                </c:pt>
                <c:pt idx="58">
                  <c:v>4196.3505747126437</c:v>
                </c:pt>
                <c:pt idx="59">
                  <c:v>3863.0769230769229</c:v>
                </c:pt>
                <c:pt idx="60">
                  <c:v>4054.3536977491963</c:v>
                </c:pt>
                <c:pt idx="61">
                  <c:v>4272.3378378378375</c:v>
                </c:pt>
                <c:pt idx="62">
                  <c:v>6785.5862068965516</c:v>
                </c:pt>
                <c:pt idx="63">
                  <c:v>7149.4155844155848</c:v>
                </c:pt>
                <c:pt idx="64">
                  <c:v>9164.8166259168702</c:v>
                </c:pt>
                <c:pt idx="65">
                  <c:v>8760.6639344262294</c:v>
                </c:pt>
                <c:pt idx="66">
                  <c:v>7443.295454545455</c:v>
                </c:pt>
                <c:pt idx="67">
                  <c:v>8382.4929971988804</c:v>
                </c:pt>
                <c:pt idx="68">
                  <c:v>10974.364844903988</c:v>
                </c:pt>
                <c:pt idx="69">
                  <c:v>11268.823146944083</c:v>
                </c:pt>
                <c:pt idx="70">
                  <c:v>12765.349693251534</c:v>
                </c:pt>
                <c:pt idx="71">
                  <c:v>15348.254563894523</c:v>
                </c:pt>
                <c:pt idx="72">
                  <c:v>16367.883522727272</c:v>
                </c:pt>
                <c:pt idx="73">
                  <c:v>15166.986564299425</c:v>
                </c:pt>
                <c:pt idx="74">
                  <c:v>18097.6316872428</c:v>
                </c:pt>
                <c:pt idx="75">
                  <c:v>19072.5390625</c:v>
                </c:pt>
                <c:pt idx="76">
                  <c:v>20806.64717348928</c:v>
                </c:pt>
                <c:pt idx="77">
                  <c:v>22874.117302052786</c:v>
                </c:pt>
                <c:pt idx="78">
                  <c:v>20608.67755102041</c:v>
                </c:pt>
                <c:pt idx="79">
                  <c:v>20401.467065868263</c:v>
                </c:pt>
                <c:pt idx="80">
                  <c:v>20009.840225563908</c:v>
                </c:pt>
                <c:pt idx="81">
                  <c:v>20479.840182648401</c:v>
                </c:pt>
              </c:numCache>
            </c:numRef>
          </c:val>
          <c:extLst>
            <c:ext xmlns:c16="http://schemas.microsoft.com/office/drawing/2014/chart" uri="{C3380CC4-5D6E-409C-BE32-E72D297353CC}">
              <c16:uniqueId val="{00000000-FF11-4750-8384-29D7D3FFF5C7}"/>
            </c:ext>
          </c:extLst>
        </c:ser>
        <c:dLbls>
          <c:showLegendKey val="0"/>
          <c:showVal val="0"/>
          <c:showCatName val="0"/>
          <c:showSerName val="0"/>
          <c:showPercent val="0"/>
          <c:showBubbleSize val="0"/>
        </c:dLbls>
        <c:gapWidth val="219"/>
        <c:overlap val="-27"/>
        <c:axId val="1209448383"/>
        <c:axId val="1209448863"/>
      </c:barChart>
      <c:catAx>
        <c:axId val="120944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448863"/>
        <c:crosses val="autoZero"/>
        <c:auto val="1"/>
        <c:lblAlgn val="ctr"/>
        <c:lblOffset val="100"/>
        <c:noMultiLvlLbl val="0"/>
      </c:catAx>
      <c:valAx>
        <c:axId val="1209448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bbl / 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944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'Chart-total annual volume'!$B$1</c:f>
              <c:strCache>
                <c:ptCount val="1"/>
                <c:pt idx="0">
                  <c:v>Total Annual Permitted Injection Volume (bbl/d) for New Permits</c:v>
                </c:pt>
              </c:strCache>
            </c:strRef>
          </c:tx>
          <c:spPr>
            <a:solidFill>
              <a:schemeClr val="accent1"/>
            </a:solidFill>
            <a:ln>
              <a:noFill/>
            </a:ln>
            <a:effectLst/>
          </c:spPr>
          <c:invertIfNegative val="0"/>
          <c:cat>
            <c:numRef>
              <c:f>'Chart-total annual volume'!$A$2:$A$83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'Chart-total annual volume'!$B$2:$B$83</c:f>
              <c:numCache>
                <c:formatCode>#,##0</c:formatCode>
                <c:ptCount val="82"/>
                <c:pt idx="0">
                  <c:v>0</c:v>
                </c:pt>
                <c:pt idx="1">
                  <c:v>0</c:v>
                </c:pt>
                <c:pt idx="2">
                  <c:v>0</c:v>
                </c:pt>
                <c:pt idx="3">
                  <c:v>17810</c:v>
                </c:pt>
                <c:pt idx="4">
                  <c:v>1600</c:v>
                </c:pt>
                <c:pt idx="5">
                  <c:v>17530</c:v>
                </c:pt>
                <c:pt idx="6">
                  <c:v>2235</c:v>
                </c:pt>
                <c:pt idx="7">
                  <c:v>5940</c:v>
                </c:pt>
                <c:pt idx="8">
                  <c:v>16790</c:v>
                </c:pt>
                <c:pt idx="9">
                  <c:v>14802</c:v>
                </c:pt>
                <c:pt idx="10">
                  <c:v>16057</c:v>
                </c:pt>
                <c:pt idx="11">
                  <c:v>37270</c:v>
                </c:pt>
                <c:pt idx="12">
                  <c:v>50595</c:v>
                </c:pt>
                <c:pt idx="13">
                  <c:v>68300</c:v>
                </c:pt>
                <c:pt idx="14">
                  <c:v>20140</c:v>
                </c:pt>
                <c:pt idx="15">
                  <c:v>29794</c:v>
                </c:pt>
                <c:pt idx="16">
                  <c:v>23493</c:v>
                </c:pt>
                <c:pt idx="17">
                  <c:v>28465</c:v>
                </c:pt>
                <c:pt idx="18">
                  <c:v>28786</c:v>
                </c:pt>
                <c:pt idx="19">
                  <c:v>48250</c:v>
                </c:pt>
                <c:pt idx="20">
                  <c:v>115991</c:v>
                </c:pt>
                <c:pt idx="21">
                  <c:v>81588</c:v>
                </c:pt>
                <c:pt idx="22">
                  <c:v>295588</c:v>
                </c:pt>
                <c:pt idx="23">
                  <c:v>134115</c:v>
                </c:pt>
                <c:pt idx="24">
                  <c:v>191091</c:v>
                </c:pt>
                <c:pt idx="25">
                  <c:v>337942</c:v>
                </c:pt>
                <c:pt idx="26">
                  <c:v>287683</c:v>
                </c:pt>
                <c:pt idx="27">
                  <c:v>202098</c:v>
                </c:pt>
                <c:pt idx="28">
                  <c:v>307340</c:v>
                </c:pt>
                <c:pt idx="29">
                  <c:v>388804</c:v>
                </c:pt>
                <c:pt idx="30">
                  <c:v>340105</c:v>
                </c:pt>
                <c:pt idx="31">
                  <c:v>459748</c:v>
                </c:pt>
                <c:pt idx="32">
                  <c:v>440787</c:v>
                </c:pt>
                <c:pt idx="33">
                  <c:v>1127759</c:v>
                </c:pt>
                <c:pt idx="34">
                  <c:v>981676</c:v>
                </c:pt>
                <c:pt idx="35">
                  <c:v>897935</c:v>
                </c:pt>
                <c:pt idx="36">
                  <c:v>987456</c:v>
                </c:pt>
                <c:pt idx="37">
                  <c:v>930626</c:v>
                </c:pt>
                <c:pt idx="38">
                  <c:v>1208599</c:v>
                </c:pt>
                <c:pt idx="39">
                  <c:v>1387015</c:v>
                </c:pt>
                <c:pt idx="40">
                  <c:v>1183820</c:v>
                </c:pt>
                <c:pt idx="41">
                  <c:v>1317907</c:v>
                </c:pt>
                <c:pt idx="42">
                  <c:v>1065604</c:v>
                </c:pt>
                <c:pt idx="43">
                  <c:v>1080790</c:v>
                </c:pt>
                <c:pt idx="44">
                  <c:v>1228350</c:v>
                </c:pt>
                <c:pt idx="45">
                  <c:v>1032770</c:v>
                </c:pt>
                <c:pt idx="46">
                  <c:v>1076645</c:v>
                </c:pt>
                <c:pt idx="47">
                  <c:v>1405934</c:v>
                </c:pt>
                <c:pt idx="48">
                  <c:v>2034487</c:v>
                </c:pt>
                <c:pt idx="49">
                  <c:v>1585653</c:v>
                </c:pt>
                <c:pt idx="50">
                  <c:v>2988727</c:v>
                </c:pt>
                <c:pt idx="51">
                  <c:v>2390462</c:v>
                </c:pt>
                <c:pt idx="52">
                  <c:v>3038310</c:v>
                </c:pt>
                <c:pt idx="53">
                  <c:v>1520403</c:v>
                </c:pt>
                <c:pt idx="54">
                  <c:v>2230405</c:v>
                </c:pt>
                <c:pt idx="55">
                  <c:v>1414635</c:v>
                </c:pt>
                <c:pt idx="56">
                  <c:v>1074359</c:v>
                </c:pt>
                <c:pt idx="57">
                  <c:v>1290905</c:v>
                </c:pt>
                <c:pt idx="58">
                  <c:v>1460330</c:v>
                </c:pt>
                <c:pt idx="59">
                  <c:v>1456380</c:v>
                </c:pt>
                <c:pt idx="60">
                  <c:v>1260904</c:v>
                </c:pt>
                <c:pt idx="61">
                  <c:v>1580765</c:v>
                </c:pt>
                <c:pt idx="62">
                  <c:v>2558166</c:v>
                </c:pt>
                <c:pt idx="63">
                  <c:v>2752525</c:v>
                </c:pt>
                <c:pt idx="64">
                  <c:v>3748410</c:v>
                </c:pt>
                <c:pt idx="65">
                  <c:v>5344005</c:v>
                </c:pt>
                <c:pt idx="66">
                  <c:v>4257565</c:v>
                </c:pt>
                <c:pt idx="67">
                  <c:v>2992550</c:v>
                </c:pt>
                <c:pt idx="68">
                  <c:v>7429645</c:v>
                </c:pt>
                <c:pt idx="69">
                  <c:v>8665725</c:v>
                </c:pt>
                <c:pt idx="70">
                  <c:v>10403760</c:v>
                </c:pt>
                <c:pt idx="71">
                  <c:v>15133379</c:v>
                </c:pt>
                <c:pt idx="72">
                  <c:v>11522990</c:v>
                </c:pt>
                <c:pt idx="73">
                  <c:v>7902000</c:v>
                </c:pt>
                <c:pt idx="74">
                  <c:v>8795449</c:v>
                </c:pt>
                <c:pt idx="75">
                  <c:v>12206425</c:v>
                </c:pt>
                <c:pt idx="76">
                  <c:v>21347620</c:v>
                </c:pt>
                <c:pt idx="77">
                  <c:v>15600148</c:v>
                </c:pt>
                <c:pt idx="78">
                  <c:v>10098252</c:v>
                </c:pt>
                <c:pt idx="79">
                  <c:v>13628180</c:v>
                </c:pt>
                <c:pt idx="80">
                  <c:v>10645235</c:v>
                </c:pt>
                <c:pt idx="81">
                  <c:v>8970170</c:v>
                </c:pt>
              </c:numCache>
            </c:numRef>
          </c:val>
          <c:extLst>
            <c:ext xmlns:c16="http://schemas.microsoft.com/office/drawing/2014/chart" uri="{C3380CC4-5D6E-409C-BE32-E72D297353CC}">
              <c16:uniqueId val="{00000000-6080-49F5-9F43-985240FAF98C}"/>
            </c:ext>
          </c:extLst>
        </c:ser>
        <c:dLbls>
          <c:showLegendKey val="0"/>
          <c:showVal val="0"/>
          <c:showCatName val="0"/>
          <c:showSerName val="0"/>
          <c:showPercent val="0"/>
          <c:showBubbleSize val="0"/>
        </c:dLbls>
        <c:gapWidth val="219"/>
        <c:overlap val="-27"/>
        <c:axId val="1519732736"/>
        <c:axId val="1519730336"/>
      </c:barChart>
      <c:catAx>
        <c:axId val="15197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730336"/>
        <c:crosses val="autoZero"/>
        <c:auto val="1"/>
        <c:lblAlgn val="ctr"/>
        <c:lblOffset val="100"/>
        <c:noMultiLvlLbl val="0"/>
      </c:catAx>
      <c:valAx>
        <c:axId val="151973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bbl / 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73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Permitted Maximum Surface Injection Pressure (psi) for New Permits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max inj pres'!$B$1</c:f>
              <c:strCache>
                <c:ptCount val="1"/>
                <c:pt idx="0">
                  <c:v>Average Permitted Maximum Injection Pressure (psi) for New Permits</c:v>
                </c:pt>
              </c:strCache>
            </c:strRef>
          </c:tx>
          <c:spPr>
            <a:solidFill>
              <a:schemeClr val="accent1"/>
            </a:solidFill>
            <a:ln>
              <a:noFill/>
            </a:ln>
            <a:effectLst/>
          </c:spPr>
          <c:invertIfNegative val="0"/>
          <c:cat>
            <c:numRef>
              <c:f>'chart-avg max inj pres'!$A$2:$A$83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max inj pres'!$B$2:$B$83</c:f>
              <c:numCache>
                <c:formatCode>General</c:formatCode>
                <c:ptCount val="82"/>
                <c:pt idx="3" formatCode="#,##0">
                  <c:v>286.66666666666669</c:v>
                </c:pt>
                <c:pt idx="4" formatCode="#,##0">
                  <c:v>720</c:v>
                </c:pt>
                <c:pt idx="5" formatCode="#,##0">
                  <c:v>517.5</c:v>
                </c:pt>
                <c:pt idx="6" formatCode="#,##0">
                  <c:v>620</c:v>
                </c:pt>
                <c:pt idx="7" formatCode="#,##0">
                  <c:v>310</c:v>
                </c:pt>
                <c:pt idx="8" formatCode="#,##0">
                  <c:v>782.85714285714289</c:v>
                </c:pt>
                <c:pt idx="9" formatCode="#,##0">
                  <c:v>311.10000000000002</c:v>
                </c:pt>
                <c:pt idx="10" formatCode="#,##0">
                  <c:v>408.66666666666669</c:v>
                </c:pt>
                <c:pt idx="11" formatCode="#,##0">
                  <c:v>585.71428571428567</c:v>
                </c:pt>
                <c:pt idx="12" formatCode="#,##0">
                  <c:v>301.66666666666669</c:v>
                </c:pt>
                <c:pt idx="13" formatCode="#,##0">
                  <c:v>519.76190476190482</c:v>
                </c:pt>
                <c:pt idx="14" formatCode="#,##0">
                  <c:v>445.3</c:v>
                </c:pt>
                <c:pt idx="15" formatCode="#,##0">
                  <c:v>768.62068965517244</c:v>
                </c:pt>
                <c:pt idx="16" formatCode="#,##0">
                  <c:v>329.80769230769232</c:v>
                </c:pt>
                <c:pt idx="17" formatCode="#,##0">
                  <c:v>655.58823529411768</c:v>
                </c:pt>
                <c:pt idx="18" formatCode="#,##0">
                  <c:v>578.98305084745766</c:v>
                </c:pt>
                <c:pt idx="19" formatCode="#,##0">
                  <c:v>445.64705882352939</c:v>
                </c:pt>
                <c:pt idx="20" formatCode="#,##0">
                  <c:v>1026.1680672268908</c:v>
                </c:pt>
                <c:pt idx="21" formatCode="#,##0">
                  <c:v>816.22471910112358</c:v>
                </c:pt>
                <c:pt idx="22" formatCode="#,##0">
                  <c:v>763.62595419847332</c:v>
                </c:pt>
                <c:pt idx="23" formatCode="#,##0">
                  <c:v>900.30215827338134</c:v>
                </c:pt>
                <c:pt idx="24" formatCode="#,##0">
                  <c:v>939.25657894736844</c:v>
                </c:pt>
                <c:pt idx="25" formatCode="#,##0">
                  <c:v>777.57547169811323</c:v>
                </c:pt>
                <c:pt idx="26" formatCode="#,##0">
                  <c:v>848.68852459016398</c:v>
                </c:pt>
                <c:pt idx="27" formatCode="#,##0">
                  <c:v>764.19708029197079</c:v>
                </c:pt>
                <c:pt idx="28" formatCode="#,##0">
                  <c:v>703.85119047619048</c:v>
                </c:pt>
                <c:pt idx="29" formatCode="#,##0">
                  <c:v>707.91578947368419</c:v>
                </c:pt>
                <c:pt idx="30" formatCode="#,##0">
                  <c:v>768.9473684210526</c:v>
                </c:pt>
                <c:pt idx="31" formatCode="#,##0">
                  <c:v>794.90049751243782</c:v>
                </c:pt>
                <c:pt idx="32" formatCode="#,##0">
                  <c:v>741.32692307692309</c:v>
                </c:pt>
                <c:pt idx="33" formatCode="#,##0">
                  <c:v>641.79473684210529</c:v>
                </c:pt>
                <c:pt idx="34" formatCode="#,##0">
                  <c:v>825.05</c:v>
                </c:pt>
                <c:pt idx="35" formatCode="#,##0">
                  <c:v>732.25100401606426</c:v>
                </c:pt>
                <c:pt idx="36" formatCode="#,##0">
                  <c:v>764.01793721973092</c:v>
                </c:pt>
                <c:pt idx="37" formatCode="#,##0">
                  <c:v>747.67048054919906</c:v>
                </c:pt>
                <c:pt idx="38" formatCode="#,##0">
                  <c:v>830.70588235294122</c:v>
                </c:pt>
                <c:pt idx="39" formatCode="#,##0">
                  <c:v>818.5415162454874</c:v>
                </c:pt>
                <c:pt idx="40" formatCode="#,##0">
                  <c:v>874.56806722689078</c:v>
                </c:pt>
                <c:pt idx="41" formatCode="#,##0">
                  <c:v>972.99043062200963</c:v>
                </c:pt>
                <c:pt idx="42" formatCode="#,##0">
                  <c:v>908.87942122186496</c:v>
                </c:pt>
                <c:pt idx="43" formatCode="#,##0">
                  <c:v>920.91161178509537</c:v>
                </c:pt>
                <c:pt idx="44" formatCode="#,##0">
                  <c:v>1115.9296148738381</c:v>
                </c:pt>
                <c:pt idx="45" formatCode="#,##0">
                  <c:v>928.003696857671</c:v>
                </c:pt>
                <c:pt idx="46" formatCode="#,##0">
                  <c:v>982.08277404921705</c:v>
                </c:pt>
                <c:pt idx="47" formatCode="#,##0">
                  <c:v>1004.1583166332665</c:v>
                </c:pt>
                <c:pt idx="48" formatCode="#,##0">
                  <c:v>1067.3508474576272</c:v>
                </c:pt>
                <c:pt idx="49" formatCode="#,##0">
                  <c:v>1160.1906412478336</c:v>
                </c:pt>
                <c:pt idx="50" formatCode="#,##0">
                  <c:v>1192.9812583668006</c:v>
                </c:pt>
                <c:pt idx="51" formatCode="#,##0">
                  <c:v>1228.8868852459016</c:v>
                </c:pt>
                <c:pt idx="52" formatCode="#,##0">
                  <c:v>1318.0343642611683</c:v>
                </c:pt>
                <c:pt idx="53" formatCode="#,##0">
                  <c:v>1292.4604166666666</c:v>
                </c:pt>
                <c:pt idx="54" formatCode="#,##0">
                  <c:v>1365.4059196617336</c:v>
                </c:pt>
                <c:pt idx="55" formatCode="#,##0">
                  <c:v>1274.580547112462</c:v>
                </c:pt>
                <c:pt idx="56" formatCode="#,##0">
                  <c:v>1231.3675496688741</c:v>
                </c:pt>
                <c:pt idx="57" formatCode="#,##0">
                  <c:v>1472.3641618497111</c:v>
                </c:pt>
                <c:pt idx="58" formatCode="#,##0">
                  <c:v>1366.6784660766962</c:v>
                </c:pt>
                <c:pt idx="59" formatCode="#,##0">
                  <c:v>1400.2426666666668</c:v>
                </c:pt>
                <c:pt idx="60" formatCode="#,##0">
                  <c:v>1358.543973941368</c:v>
                </c:pt>
                <c:pt idx="61" formatCode="#,##0">
                  <c:v>1516.622950819672</c:v>
                </c:pt>
                <c:pt idx="62" formatCode="#,##0">
                  <c:v>1616.16</c:v>
                </c:pt>
                <c:pt idx="63" formatCode="#,##0">
                  <c:v>1736.4790575916231</c:v>
                </c:pt>
                <c:pt idx="64" formatCode="#,##0">
                  <c:v>1760.2666666666667</c:v>
                </c:pt>
                <c:pt idx="65" formatCode="#,##0">
                  <c:v>1566.8432343234324</c:v>
                </c:pt>
                <c:pt idx="66" formatCode="#,##0">
                  <c:v>1620.320353982301</c:v>
                </c:pt>
                <c:pt idx="67" formatCode="#,##0">
                  <c:v>1790.5300859598854</c:v>
                </c:pt>
                <c:pt idx="68" formatCode="#,##0">
                  <c:v>1932.8764880952381</c:v>
                </c:pt>
                <c:pt idx="69" formatCode="#,##0">
                  <c:v>1970.3781291172595</c:v>
                </c:pt>
                <c:pt idx="70" formatCode="#,##0">
                  <c:v>2100.801488833747</c:v>
                </c:pt>
                <c:pt idx="71" formatCode="#,##0">
                  <c:v>2192.1704081632652</c:v>
                </c:pt>
                <c:pt idx="72" formatCode="#,##0">
                  <c:v>2343.5720399429388</c:v>
                </c:pt>
                <c:pt idx="73" formatCode="#,##0">
                  <c:v>2216.9383429672448</c:v>
                </c:pt>
                <c:pt idx="74" formatCode="#,##0">
                  <c:v>2492.783505154639</c:v>
                </c:pt>
                <c:pt idx="75" formatCode="#,##0">
                  <c:v>2514.4050235478808</c:v>
                </c:pt>
                <c:pt idx="76" formatCode="#,##0">
                  <c:v>2548.4487179487178</c:v>
                </c:pt>
                <c:pt idx="77" formatCode="#,##0">
                  <c:v>2291.3567164179103</c:v>
                </c:pt>
                <c:pt idx="78" formatCode="#,##0">
                  <c:v>2278.3134020618559</c:v>
                </c:pt>
                <c:pt idx="79" formatCode="#,##0">
                  <c:v>2177.9503759398494</c:v>
                </c:pt>
                <c:pt idx="80" formatCode="#,##0">
                  <c:v>2055.96875</c:v>
                </c:pt>
                <c:pt idx="81" formatCode="#,##0">
                  <c:v>1990.0371229698376</c:v>
                </c:pt>
              </c:numCache>
            </c:numRef>
          </c:val>
          <c:extLst>
            <c:ext xmlns:c16="http://schemas.microsoft.com/office/drawing/2014/chart" uri="{C3380CC4-5D6E-409C-BE32-E72D297353CC}">
              <c16:uniqueId val="{00000000-A037-4437-8C7E-60A2BC8478AA}"/>
            </c:ext>
          </c:extLst>
        </c:ser>
        <c:dLbls>
          <c:showLegendKey val="0"/>
          <c:showVal val="0"/>
          <c:showCatName val="0"/>
          <c:showSerName val="0"/>
          <c:showPercent val="0"/>
          <c:showBubbleSize val="0"/>
        </c:dLbls>
        <c:gapWidth val="219"/>
        <c:overlap val="-27"/>
        <c:axId val="1519095135"/>
        <c:axId val="1519096095"/>
      </c:barChart>
      <c:catAx>
        <c:axId val="151909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096095"/>
        <c:crosses val="autoZero"/>
        <c:auto val="1"/>
        <c:lblAlgn val="ctr"/>
        <c:lblOffset val="100"/>
        <c:noMultiLvlLbl val="0"/>
      </c:catAx>
      <c:valAx>
        <c:axId val="1519096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psi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095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'chart-avg Pressure_gradient_liq'!$B$1</c:f>
              <c:strCache>
                <c:ptCount val="1"/>
                <c:pt idx="0">
                  <c:v>Average Permitted Maximum Surface Injection Pressure Gradient (psi/ft) for New Permits</c:v>
                </c:pt>
              </c:strCache>
            </c:strRef>
          </c:tx>
          <c:spPr>
            <a:solidFill>
              <a:schemeClr val="accent1"/>
            </a:solidFill>
            <a:ln>
              <a:noFill/>
            </a:ln>
            <a:effectLst/>
          </c:spPr>
          <c:invertIfNegative val="0"/>
          <c:cat>
            <c:numRef>
              <c:f>'chart-avg Pressure_gradient_liq'!$A$2:$A$83</c:f>
              <c:numCache>
                <c:formatCode>General</c:formatCode>
                <c:ptCount val="82"/>
                <c:pt idx="0">
                  <c:v>1942</c:v>
                </c:pt>
                <c:pt idx="1">
                  <c:v>1943</c:v>
                </c:pt>
                <c:pt idx="2">
                  <c:v>1945</c:v>
                </c:pt>
                <c:pt idx="3">
                  <c:v>1946</c:v>
                </c:pt>
                <c:pt idx="4">
                  <c:v>1947</c:v>
                </c:pt>
                <c:pt idx="5">
                  <c:v>1948</c:v>
                </c:pt>
                <c:pt idx="6">
                  <c:v>1949</c:v>
                </c:pt>
                <c:pt idx="7">
                  <c:v>1950</c:v>
                </c:pt>
                <c:pt idx="8">
                  <c:v>1951</c:v>
                </c:pt>
                <c:pt idx="9">
                  <c:v>1952</c:v>
                </c:pt>
                <c:pt idx="10">
                  <c:v>1953</c:v>
                </c:pt>
                <c:pt idx="11">
                  <c:v>1954</c:v>
                </c:pt>
                <c:pt idx="12">
                  <c:v>1955</c:v>
                </c:pt>
                <c:pt idx="13">
                  <c:v>1956</c:v>
                </c:pt>
                <c:pt idx="14">
                  <c:v>1957</c:v>
                </c:pt>
                <c:pt idx="15">
                  <c:v>1958</c:v>
                </c:pt>
                <c:pt idx="16">
                  <c:v>1959</c:v>
                </c:pt>
                <c:pt idx="17">
                  <c:v>1960</c:v>
                </c:pt>
                <c:pt idx="18">
                  <c:v>1961</c:v>
                </c:pt>
                <c:pt idx="19">
                  <c:v>1962</c:v>
                </c:pt>
                <c:pt idx="20">
                  <c:v>1963</c:v>
                </c:pt>
                <c:pt idx="21">
                  <c:v>1964</c:v>
                </c:pt>
                <c:pt idx="22">
                  <c:v>1965</c:v>
                </c:pt>
                <c:pt idx="23">
                  <c:v>1966</c:v>
                </c:pt>
                <c:pt idx="24">
                  <c:v>1967</c:v>
                </c:pt>
                <c:pt idx="25">
                  <c:v>1968</c:v>
                </c:pt>
                <c:pt idx="26">
                  <c:v>1969</c:v>
                </c:pt>
                <c:pt idx="27">
                  <c:v>1970</c:v>
                </c:pt>
                <c:pt idx="28">
                  <c:v>1971</c:v>
                </c:pt>
                <c:pt idx="29">
                  <c:v>1972</c:v>
                </c:pt>
                <c:pt idx="30">
                  <c:v>1973</c:v>
                </c:pt>
                <c:pt idx="31">
                  <c:v>1974</c:v>
                </c:pt>
                <c:pt idx="32">
                  <c:v>1975</c:v>
                </c:pt>
                <c:pt idx="33">
                  <c:v>1976</c:v>
                </c:pt>
                <c:pt idx="34">
                  <c:v>1977</c:v>
                </c:pt>
                <c:pt idx="35">
                  <c:v>1978</c:v>
                </c:pt>
                <c:pt idx="36">
                  <c:v>1979</c:v>
                </c:pt>
                <c:pt idx="37">
                  <c:v>1980</c:v>
                </c:pt>
                <c:pt idx="38">
                  <c:v>1981</c:v>
                </c:pt>
                <c:pt idx="39">
                  <c:v>1982</c:v>
                </c:pt>
                <c:pt idx="40">
                  <c:v>1983</c:v>
                </c:pt>
                <c:pt idx="41">
                  <c:v>1984</c:v>
                </c:pt>
                <c:pt idx="42">
                  <c:v>1985</c:v>
                </c:pt>
                <c:pt idx="43">
                  <c:v>1986</c:v>
                </c:pt>
                <c:pt idx="44">
                  <c:v>1987</c:v>
                </c:pt>
                <c:pt idx="45">
                  <c:v>1988</c:v>
                </c:pt>
                <c:pt idx="46">
                  <c:v>1989</c:v>
                </c:pt>
                <c:pt idx="47">
                  <c:v>1990</c:v>
                </c:pt>
                <c:pt idx="48">
                  <c:v>1991</c:v>
                </c:pt>
                <c:pt idx="49">
                  <c:v>1992</c:v>
                </c:pt>
                <c:pt idx="50">
                  <c:v>1993</c:v>
                </c:pt>
                <c:pt idx="51">
                  <c:v>1994</c:v>
                </c:pt>
                <c:pt idx="52">
                  <c:v>1995</c:v>
                </c:pt>
                <c:pt idx="53">
                  <c:v>1996</c:v>
                </c:pt>
                <c:pt idx="54">
                  <c:v>1997</c:v>
                </c:pt>
                <c:pt idx="55">
                  <c:v>1998</c:v>
                </c:pt>
                <c:pt idx="56">
                  <c:v>1999</c:v>
                </c:pt>
                <c:pt idx="57">
                  <c:v>2000</c:v>
                </c:pt>
                <c:pt idx="58">
                  <c:v>2001</c:v>
                </c:pt>
                <c:pt idx="59">
                  <c:v>2002</c:v>
                </c:pt>
                <c:pt idx="60">
                  <c:v>2003</c:v>
                </c:pt>
                <c:pt idx="61">
                  <c:v>2004</c:v>
                </c:pt>
                <c:pt idx="62">
                  <c:v>2005</c:v>
                </c:pt>
                <c:pt idx="63">
                  <c:v>2006</c:v>
                </c:pt>
                <c:pt idx="64">
                  <c:v>2007</c:v>
                </c:pt>
                <c:pt idx="65">
                  <c:v>2008</c:v>
                </c:pt>
                <c:pt idx="66">
                  <c:v>2009</c:v>
                </c:pt>
                <c:pt idx="67">
                  <c:v>2010</c:v>
                </c:pt>
                <c:pt idx="68">
                  <c:v>2011</c:v>
                </c:pt>
                <c:pt idx="69">
                  <c:v>2012</c:v>
                </c:pt>
                <c:pt idx="70">
                  <c:v>2013</c:v>
                </c:pt>
                <c:pt idx="71">
                  <c:v>2014</c:v>
                </c:pt>
                <c:pt idx="72">
                  <c:v>2015</c:v>
                </c:pt>
                <c:pt idx="73">
                  <c:v>2016</c:v>
                </c:pt>
                <c:pt idx="74">
                  <c:v>2017</c:v>
                </c:pt>
                <c:pt idx="75">
                  <c:v>2018</c:v>
                </c:pt>
                <c:pt idx="76">
                  <c:v>2019</c:v>
                </c:pt>
                <c:pt idx="77">
                  <c:v>2020</c:v>
                </c:pt>
                <c:pt idx="78">
                  <c:v>2021</c:v>
                </c:pt>
                <c:pt idx="79">
                  <c:v>2022</c:v>
                </c:pt>
                <c:pt idx="80">
                  <c:v>2023</c:v>
                </c:pt>
                <c:pt idx="81">
                  <c:v>2024</c:v>
                </c:pt>
              </c:numCache>
            </c:numRef>
          </c:cat>
          <c:val>
            <c:numRef>
              <c:f>'chart-avg Pressure_gradient_liq'!$B$2:$B$83</c:f>
              <c:numCache>
                <c:formatCode>0.000</c:formatCode>
                <c:ptCount val="82"/>
                <c:pt idx="0">
                  <c:v>0</c:v>
                </c:pt>
                <c:pt idx="1">
                  <c:v>0</c:v>
                </c:pt>
                <c:pt idx="2">
                  <c:v>0</c:v>
                </c:pt>
                <c:pt idx="3">
                  <c:v>9.3579978237214367E-2</c:v>
                </c:pt>
                <c:pt idx="4">
                  <c:v>0.14225032105107183</c:v>
                </c:pt>
                <c:pt idx="5">
                  <c:v>0.15172615993549807</c:v>
                </c:pt>
                <c:pt idx="6">
                  <c:v>0.12199921290830382</c:v>
                </c:pt>
                <c:pt idx="7">
                  <c:v>2.4660912453760789E-2</c:v>
                </c:pt>
                <c:pt idx="8">
                  <c:v>0.16357232404035579</c:v>
                </c:pt>
                <c:pt idx="9">
                  <c:v>0.12200956937799043</c:v>
                </c:pt>
                <c:pt idx="10">
                  <c:v>2.4713257675018648E-2</c:v>
                </c:pt>
                <c:pt idx="11">
                  <c:v>0.25102772675588209</c:v>
                </c:pt>
                <c:pt idx="12">
                  <c:v>0.1192947767342231</c:v>
                </c:pt>
                <c:pt idx="13">
                  <c:v>0.10795707432866822</c:v>
                </c:pt>
                <c:pt idx="14">
                  <c:v>0.17213320705850518</c:v>
                </c:pt>
                <c:pt idx="15">
                  <c:v>0.20138957906054336</c:v>
                </c:pt>
                <c:pt idx="16">
                  <c:v>8.2398839209355507E-2</c:v>
                </c:pt>
                <c:pt idx="17">
                  <c:v>0.19490228653871378</c:v>
                </c:pt>
                <c:pt idx="18">
                  <c:v>0.162713931189536</c:v>
                </c:pt>
                <c:pt idx="19">
                  <c:v>0.10488106741681918</c:v>
                </c:pt>
                <c:pt idx="20">
                  <c:v>0.23170877489255523</c:v>
                </c:pt>
                <c:pt idx="21">
                  <c:v>0.17392761715046401</c:v>
                </c:pt>
                <c:pt idx="22">
                  <c:v>0.18044482124174754</c:v>
                </c:pt>
                <c:pt idx="23">
                  <c:v>0.22187393067303993</c:v>
                </c:pt>
                <c:pt idx="24">
                  <c:v>0.24567897410481973</c:v>
                </c:pt>
                <c:pt idx="25">
                  <c:v>0.19965602858354023</c:v>
                </c:pt>
                <c:pt idx="26">
                  <c:v>0.20485229952674647</c:v>
                </c:pt>
                <c:pt idx="27">
                  <c:v>0.18879714067771852</c:v>
                </c:pt>
                <c:pt idx="28">
                  <c:v>0.18650887536632377</c:v>
                </c:pt>
                <c:pt idx="29">
                  <c:v>0.18424448310343411</c:v>
                </c:pt>
                <c:pt idx="30">
                  <c:v>0.19872293799826199</c:v>
                </c:pt>
                <c:pt idx="31">
                  <c:v>0.2217942044074267</c:v>
                </c:pt>
                <c:pt idx="32">
                  <c:v>0.230188634178674</c:v>
                </c:pt>
                <c:pt idx="33">
                  <c:v>0.18811813981472197</c:v>
                </c:pt>
                <c:pt idx="34">
                  <c:v>0.24040114546389074</c:v>
                </c:pt>
                <c:pt idx="35">
                  <c:v>0.23698767948196375</c:v>
                </c:pt>
                <c:pt idx="36">
                  <c:v>0.22682972127567089</c:v>
                </c:pt>
                <c:pt idx="37">
                  <c:v>0.24019007488021077</c:v>
                </c:pt>
                <c:pt idx="38">
                  <c:v>0.27211547249006002</c:v>
                </c:pt>
                <c:pt idx="39">
                  <c:v>0.24377135146903484</c:v>
                </c:pt>
                <c:pt idx="40">
                  <c:v>0.20825949351890538</c:v>
                </c:pt>
                <c:pt idx="41">
                  <c:v>0.19226872143262125</c:v>
                </c:pt>
                <c:pt idx="42">
                  <c:v>0.19490744427883905</c:v>
                </c:pt>
                <c:pt idx="43">
                  <c:v>0.21461364446898304</c:v>
                </c:pt>
                <c:pt idx="44">
                  <c:v>0.32842279126248691</c:v>
                </c:pt>
                <c:pt idx="45">
                  <c:v>0.29178266100207484</c:v>
                </c:pt>
                <c:pt idx="46">
                  <c:v>0.2878874920485025</c:v>
                </c:pt>
                <c:pt idx="47">
                  <c:v>0.30176951391665902</c:v>
                </c:pt>
                <c:pt idx="48">
                  <c:v>0.31619192128654483</c:v>
                </c:pt>
                <c:pt idx="49">
                  <c:v>0.34250037604794586</c:v>
                </c:pt>
                <c:pt idx="50">
                  <c:v>0.33689028308919705</c:v>
                </c:pt>
                <c:pt idx="51">
                  <c:v>0.34250992981393219</c:v>
                </c:pt>
                <c:pt idx="52">
                  <c:v>0.357188057163425</c:v>
                </c:pt>
                <c:pt idx="53">
                  <c:v>0.35618666498251739</c:v>
                </c:pt>
                <c:pt idx="54">
                  <c:v>0.34982986177691255</c:v>
                </c:pt>
                <c:pt idx="55">
                  <c:v>0.33761575583670272</c:v>
                </c:pt>
                <c:pt idx="56">
                  <c:v>0.34668495153143514</c:v>
                </c:pt>
                <c:pt idx="57">
                  <c:v>0.3974342671379768</c:v>
                </c:pt>
                <c:pt idx="58">
                  <c:v>0.3758119674758762</c:v>
                </c:pt>
                <c:pt idx="59">
                  <c:v>0.3808984599135764</c:v>
                </c:pt>
                <c:pt idx="60">
                  <c:v>0.37624411714028744</c:v>
                </c:pt>
                <c:pt idx="61">
                  <c:v>0.39836058161890769</c:v>
                </c:pt>
                <c:pt idx="62">
                  <c:v>0.41325672703072391</c:v>
                </c:pt>
                <c:pt idx="63">
                  <c:v>0.42167135271618178</c:v>
                </c:pt>
                <c:pt idx="64">
                  <c:v>0.42358729074137341</c:v>
                </c:pt>
                <c:pt idx="65">
                  <c:v>0.39676332103703432</c:v>
                </c:pt>
                <c:pt idx="66">
                  <c:v>0.40894826864550216</c:v>
                </c:pt>
                <c:pt idx="67">
                  <c:v>0.41165081928983899</c:v>
                </c:pt>
                <c:pt idx="68">
                  <c:v>0.44473331094075863</c:v>
                </c:pt>
                <c:pt idx="69">
                  <c:v>0.44629362653392107</c:v>
                </c:pt>
                <c:pt idx="70">
                  <c:v>0.45825046285232868</c:v>
                </c:pt>
                <c:pt idx="71">
                  <c:v>0.46228775227213847</c:v>
                </c:pt>
                <c:pt idx="72">
                  <c:v>0.46775234617302103</c:v>
                </c:pt>
                <c:pt idx="73">
                  <c:v>0.46394424238514204</c:v>
                </c:pt>
                <c:pt idx="74">
                  <c:v>0.47711222792468022</c:v>
                </c:pt>
                <c:pt idx="75">
                  <c:v>0.47020327928913896</c:v>
                </c:pt>
                <c:pt idx="76">
                  <c:v>0.4513121990817715</c:v>
                </c:pt>
                <c:pt idx="77">
                  <c:v>0.43674291605549947</c:v>
                </c:pt>
                <c:pt idx="78">
                  <c:v>0.4385096303045648</c:v>
                </c:pt>
                <c:pt idx="79">
                  <c:v>0.44644589382300259</c:v>
                </c:pt>
                <c:pt idx="80">
                  <c:v>0.45388033597676647</c:v>
                </c:pt>
                <c:pt idx="81">
                  <c:v>0.43374477355616642</c:v>
                </c:pt>
              </c:numCache>
            </c:numRef>
          </c:val>
          <c:extLst>
            <c:ext xmlns:c16="http://schemas.microsoft.com/office/drawing/2014/chart" uri="{C3380CC4-5D6E-409C-BE32-E72D297353CC}">
              <c16:uniqueId val="{00000000-065C-4FCC-9502-B43C4A06869D}"/>
            </c:ext>
          </c:extLst>
        </c:ser>
        <c:dLbls>
          <c:showLegendKey val="0"/>
          <c:showVal val="0"/>
          <c:showCatName val="0"/>
          <c:showSerName val="0"/>
          <c:showPercent val="0"/>
          <c:showBubbleSize val="0"/>
        </c:dLbls>
        <c:gapWidth val="219"/>
        <c:overlap val="-27"/>
        <c:axId val="1332687135"/>
        <c:axId val="1332686655"/>
      </c:barChart>
      <c:catAx>
        <c:axId val="133268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86655"/>
        <c:crosses val="autoZero"/>
        <c:auto val="1"/>
        <c:lblAlgn val="ctr"/>
        <c:lblOffset val="100"/>
        <c:noMultiLvlLbl val="0"/>
      </c:catAx>
      <c:valAx>
        <c:axId val="133268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psi / ft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87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38FE269-8FD8-4064-B3A1-5491B03D6897}" type="datetimeFigureOut">
              <a:rPr lang="en-US" smtClean="0"/>
              <a:t>5/28/2025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9F60F11-089A-4CB2-86C6-BF3F991280C3}" type="slidenum">
              <a:rPr lang="en-US" smtClean="0"/>
              <a:t>‹#›</a:t>
            </a:fld>
            <a:endParaRPr lang="en-US"/>
          </a:p>
        </p:txBody>
      </p:sp>
    </p:spTree>
    <p:extLst>
      <p:ext uri="{BB962C8B-B14F-4D97-AF65-F5344CB8AC3E}">
        <p14:creationId xmlns:p14="http://schemas.microsoft.com/office/powerpoint/2010/main" val="340159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F6AC6A-30C3-482C-A5DA-DB5DB61AA014}" type="datetimeFigureOut">
              <a:rPr lang="en-US" smtClean="0"/>
              <a:t>5/28/2025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4777708-1457-48E0-94D1-876C5E96E727}" type="slidenum">
              <a:rPr lang="en-US" smtClean="0"/>
              <a:t>‹#›</a:t>
            </a:fld>
            <a:endParaRPr lang="en-US"/>
          </a:p>
        </p:txBody>
      </p:sp>
    </p:spTree>
    <p:extLst>
      <p:ext uri="{BB962C8B-B14F-4D97-AF65-F5344CB8AC3E}">
        <p14:creationId xmlns:p14="http://schemas.microsoft.com/office/powerpoint/2010/main" val="150147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a:t>
            </a:fld>
            <a:endParaRPr lang="en-US"/>
          </a:p>
        </p:txBody>
      </p:sp>
    </p:spTree>
    <p:extLst>
      <p:ext uri="{BB962C8B-B14F-4D97-AF65-F5344CB8AC3E}">
        <p14:creationId xmlns:p14="http://schemas.microsoft.com/office/powerpoint/2010/main" val="22707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10</a:t>
            </a:fld>
            <a:endParaRPr lang="en-US"/>
          </a:p>
        </p:txBody>
      </p:sp>
    </p:spTree>
    <p:extLst>
      <p:ext uri="{BB962C8B-B14F-4D97-AF65-F5344CB8AC3E}">
        <p14:creationId xmlns:p14="http://schemas.microsoft.com/office/powerpoint/2010/main" val="248897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11</a:t>
            </a:fld>
            <a:endParaRPr lang="en-US"/>
          </a:p>
        </p:txBody>
      </p:sp>
    </p:spTree>
    <p:extLst>
      <p:ext uri="{BB962C8B-B14F-4D97-AF65-F5344CB8AC3E}">
        <p14:creationId xmlns:p14="http://schemas.microsoft.com/office/powerpoint/2010/main" val="264378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12</a:t>
            </a:fld>
            <a:endParaRPr lang="en-US"/>
          </a:p>
        </p:txBody>
      </p:sp>
    </p:spTree>
    <p:extLst>
      <p:ext uri="{BB962C8B-B14F-4D97-AF65-F5344CB8AC3E}">
        <p14:creationId xmlns:p14="http://schemas.microsoft.com/office/powerpoint/2010/main" val="333266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D59C-A872-3339-32C9-71A6E0EEE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0638D-6024-21F0-87A0-FD159432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4F81A-A78A-003E-4D6C-A2109F8DB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5D5CD8-261F-81EC-D94C-4842D332008D}"/>
              </a:ext>
            </a:extLst>
          </p:cNvPr>
          <p:cNvSpPr>
            <a:spLocks noGrp="1"/>
          </p:cNvSpPr>
          <p:nvPr>
            <p:ph type="sldNum" sz="quarter" idx="5"/>
          </p:nvPr>
        </p:nvSpPr>
        <p:spPr/>
        <p:txBody>
          <a:bodyPr/>
          <a:lstStyle/>
          <a:p>
            <a:fld id="{54777708-1457-48E0-94D1-876C5E96E727}" type="slidenum">
              <a:rPr lang="en-US" smtClean="0"/>
              <a:t>13</a:t>
            </a:fld>
            <a:endParaRPr lang="en-US"/>
          </a:p>
        </p:txBody>
      </p:sp>
    </p:spTree>
    <p:extLst>
      <p:ext uri="{BB962C8B-B14F-4D97-AF65-F5344CB8AC3E}">
        <p14:creationId xmlns:p14="http://schemas.microsoft.com/office/powerpoint/2010/main" val="405401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A9EC-4294-CC69-70E7-5253B0481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98B23-98FE-9DF0-E2ED-866EDC9BA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A9638-B36D-C980-5C03-813014E36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876F9-5044-2E66-12C1-F7149D4296CB}"/>
              </a:ext>
            </a:extLst>
          </p:cNvPr>
          <p:cNvSpPr>
            <a:spLocks noGrp="1"/>
          </p:cNvSpPr>
          <p:nvPr>
            <p:ph type="sldNum" sz="quarter" idx="5"/>
          </p:nvPr>
        </p:nvSpPr>
        <p:spPr/>
        <p:txBody>
          <a:bodyPr/>
          <a:lstStyle/>
          <a:p>
            <a:fld id="{54777708-1457-48E0-94D1-876C5E96E727}" type="slidenum">
              <a:rPr lang="en-US" smtClean="0"/>
              <a:t>14</a:t>
            </a:fld>
            <a:endParaRPr lang="en-US"/>
          </a:p>
        </p:txBody>
      </p:sp>
    </p:spTree>
    <p:extLst>
      <p:ext uri="{BB962C8B-B14F-4D97-AF65-F5344CB8AC3E}">
        <p14:creationId xmlns:p14="http://schemas.microsoft.com/office/powerpoint/2010/main" val="388512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BC80-6C38-2D69-951E-5E89A59DF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92EFE-605E-D471-666F-31B38F2EF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D1DEE-C956-6709-F7ED-637CC0FDAE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4B184B-9620-D4D2-E9FD-B779D6EC37DF}"/>
              </a:ext>
            </a:extLst>
          </p:cNvPr>
          <p:cNvSpPr>
            <a:spLocks noGrp="1"/>
          </p:cNvSpPr>
          <p:nvPr>
            <p:ph type="sldNum" sz="quarter" idx="5"/>
          </p:nvPr>
        </p:nvSpPr>
        <p:spPr/>
        <p:txBody>
          <a:bodyPr/>
          <a:lstStyle/>
          <a:p>
            <a:fld id="{54777708-1457-48E0-94D1-876C5E96E727}" type="slidenum">
              <a:rPr lang="en-US" smtClean="0"/>
              <a:t>15</a:t>
            </a:fld>
            <a:endParaRPr lang="en-US"/>
          </a:p>
        </p:txBody>
      </p:sp>
    </p:spTree>
    <p:extLst>
      <p:ext uri="{BB962C8B-B14F-4D97-AF65-F5344CB8AC3E}">
        <p14:creationId xmlns:p14="http://schemas.microsoft.com/office/powerpoint/2010/main" val="2274389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35CD-D7D0-271A-754E-E0D35A8DD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F3475-F360-E546-DA31-D36A1F5A6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D8FAF-6B4B-2538-5495-524A1AA1D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76965-CDD0-0536-78FF-AAB1327F8D43}"/>
              </a:ext>
            </a:extLst>
          </p:cNvPr>
          <p:cNvSpPr>
            <a:spLocks noGrp="1"/>
          </p:cNvSpPr>
          <p:nvPr>
            <p:ph type="sldNum" sz="quarter" idx="5"/>
          </p:nvPr>
        </p:nvSpPr>
        <p:spPr/>
        <p:txBody>
          <a:bodyPr/>
          <a:lstStyle/>
          <a:p>
            <a:fld id="{54777708-1457-48E0-94D1-876C5E96E727}" type="slidenum">
              <a:rPr lang="en-US" smtClean="0"/>
              <a:t>16</a:t>
            </a:fld>
            <a:endParaRPr lang="en-US"/>
          </a:p>
        </p:txBody>
      </p:sp>
    </p:spTree>
    <p:extLst>
      <p:ext uri="{BB962C8B-B14F-4D97-AF65-F5344CB8AC3E}">
        <p14:creationId xmlns:p14="http://schemas.microsoft.com/office/powerpoint/2010/main" val="240189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17</a:t>
            </a:fld>
            <a:endParaRPr lang="en-US"/>
          </a:p>
        </p:txBody>
      </p:sp>
    </p:spTree>
    <p:extLst>
      <p:ext uri="{BB962C8B-B14F-4D97-AF65-F5344CB8AC3E}">
        <p14:creationId xmlns:p14="http://schemas.microsoft.com/office/powerpoint/2010/main" val="524403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18</a:t>
            </a:fld>
            <a:endParaRPr lang="en-US"/>
          </a:p>
        </p:txBody>
      </p:sp>
    </p:spTree>
    <p:extLst>
      <p:ext uri="{BB962C8B-B14F-4D97-AF65-F5344CB8AC3E}">
        <p14:creationId xmlns:p14="http://schemas.microsoft.com/office/powerpoint/2010/main" val="114985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19</a:t>
            </a:fld>
            <a:endParaRPr lang="en-US"/>
          </a:p>
        </p:txBody>
      </p:sp>
    </p:spTree>
    <p:extLst>
      <p:ext uri="{BB962C8B-B14F-4D97-AF65-F5344CB8AC3E}">
        <p14:creationId xmlns:p14="http://schemas.microsoft.com/office/powerpoint/2010/main" val="246687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a:t>
            </a:fld>
            <a:endParaRPr lang="en-US"/>
          </a:p>
        </p:txBody>
      </p:sp>
    </p:spTree>
    <p:extLst>
      <p:ext uri="{BB962C8B-B14F-4D97-AF65-F5344CB8AC3E}">
        <p14:creationId xmlns:p14="http://schemas.microsoft.com/office/powerpoint/2010/main" val="317305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20</a:t>
            </a:fld>
            <a:endParaRPr lang="en-US"/>
          </a:p>
        </p:txBody>
      </p:sp>
    </p:spTree>
    <p:extLst>
      <p:ext uri="{BB962C8B-B14F-4D97-AF65-F5344CB8AC3E}">
        <p14:creationId xmlns:p14="http://schemas.microsoft.com/office/powerpoint/2010/main" val="2656385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21</a:t>
            </a:fld>
            <a:endParaRPr lang="en-US"/>
          </a:p>
        </p:txBody>
      </p:sp>
    </p:spTree>
    <p:extLst>
      <p:ext uri="{BB962C8B-B14F-4D97-AF65-F5344CB8AC3E}">
        <p14:creationId xmlns:p14="http://schemas.microsoft.com/office/powerpoint/2010/main" val="3722207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22</a:t>
            </a:fld>
            <a:endParaRPr lang="en-US"/>
          </a:p>
        </p:txBody>
      </p:sp>
    </p:spTree>
    <p:extLst>
      <p:ext uri="{BB962C8B-B14F-4D97-AF65-F5344CB8AC3E}">
        <p14:creationId xmlns:p14="http://schemas.microsoft.com/office/powerpoint/2010/main" val="1801794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23</a:t>
            </a:fld>
            <a:endParaRPr lang="en-US"/>
          </a:p>
        </p:txBody>
      </p:sp>
    </p:spTree>
    <p:extLst>
      <p:ext uri="{BB962C8B-B14F-4D97-AF65-F5344CB8AC3E}">
        <p14:creationId xmlns:p14="http://schemas.microsoft.com/office/powerpoint/2010/main" val="48809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24</a:t>
            </a:fld>
            <a:endParaRPr lang="en-US"/>
          </a:p>
        </p:txBody>
      </p:sp>
    </p:spTree>
    <p:extLst>
      <p:ext uri="{BB962C8B-B14F-4D97-AF65-F5344CB8AC3E}">
        <p14:creationId xmlns:p14="http://schemas.microsoft.com/office/powerpoint/2010/main" val="2307927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25</a:t>
            </a:fld>
            <a:endParaRPr lang="en-US"/>
          </a:p>
        </p:txBody>
      </p:sp>
    </p:spTree>
    <p:extLst>
      <p:ext uri="{BB962C8B-B14F-4D97-AF65-F5344CB8AC3E}">
        <p14:creationId xmlns:p14="http://schemas.microsoft.com/office/powerpoint/2010/main" val="403872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26</a:t>
            </a:fld>
            <a:endParaRPr lang="en-US"/>
          </a:p>
        </p:txBody>
      </p:sp>
    </p:spTree>
    <p:extLst>
      <p:ext uri="{BB962C8B-B14F-4D97-AF65-F5344CB8AC3E}">
        <p14:creationId xmlns:p14="http://schemas.microsoft.com/office/powerpoint/2010/main" val="1406067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27</a:t>
            </a:fld>
            <a:endParaRPr lang="en-US"/>
          </a:p>
        </p:txBody>
      </p:sp>
    </p:spTree>
    <p:extLst>
      <p:ext uri="{BB962C8B-B14F-4D97-AF65-F5344CB8AC3E}">
        <p14:creationId xmlns:p14="http://schemas.microsoft.com/office/powerpoint/2010/main" val="1083773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28</a:t>
            </a:fld>
            <a:endParaRPr lang="en-US"/>
          </a:p>
        </p:txBody>
      </p:sp>
    </p:spTree>
    <p:extLst>
      <p:ext uri="{BB962C8B-B14F-4D97-AF65-F5344CB8AC3E}">
        <p14:creationId xmlns:p14="http://schemas.microsoft.com/office/powerpoint/2010/main" val="236797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29</a:t>
            </a:fld>
            <a:endParaRPr lang="en-US"/>
          </a:p>
        </p:txBody>
      </p:sp>
    </p:spTree>
    <p:extLst>
      <p:ext uri="{BB962C8B-B14F-4D97-AF65-F5344CB8AC3E}">
        <p14:creationId xmlns:p14="http://schemas.microsoft.com/office/powerpoint/2010/main" val="243645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a:t>
            </a:fld>
            <a:endParaRPr lang="en-US"/>
          </a:p>
        </p:txBody>
      </p:sp>
    </p:spTree>
    <p:extLst>
      <p:ext uri="{BB962C8B-B14F-4D97-AF65-F5344CB8AC3E}">
        <p14:creationId xmlns:p14="http://schemas.microsoft.com/office/powerpoint/2010/main" val="132575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30</a:t>
            </a:fld>
            <a:endParaRPr lang="en-US"/>
          </a:p>
        </p:txBody>
      </p:sp>
    </p:spTree>
    <p:extLst>
      <p:ext uri="{BB962C8B-B14F-4D97-AF65-F5344CB8AC3E}">
        <p14:creationId xmlns:p14="http://schemas.microsoft.com/office/powerpoint/2010/main" val="611464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31</a:t>
            </a:fld>
            <a:endParaRPr lang="en-US"/>
          </a:p>
        </p:txBody>
      </p:sp>
    </p:spTree>
    <p:extLst>
      <p:ext uri="{BB962C8B-B14F-4D97-AF65-F5344CB8AC3E}">
        <p14:creationId xmlns:p14="http://schemas.microsoft.com/office/powerpoint/2010/main" val="2589832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32</a:t>
            </a:fld>
            <a:endParaRPr lang="en-US"/>
          </a:p>
        </p:txBody>
      </p:sp>
    </p:spTree>
    <p:extLst>
      <p:ext uri="{BB962C8B-B14F-4D97-AF65-F5344CB8AC3E}">
        <p14:creationId xmlns:p14="http://schemas.microsoft.com/office/powerpoint/2010/main" val="1380992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33</a:t>
            </a:fld>
            <a:endParaRPr lang="en-US"/>
          </a:p>
        </p:txBody>
      </p:sp>
    </p:spTree>
    <p:extLst>
      <p:ext uri="{BB962C8B-B14F-4D97-AF65-F5344CB8AC3E}">
        <p14:creationId xmlns:p14="http://schemas.microsoft.com/office/powerpoint/2010/main" val="63350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34</a:t>
            </a:fld>
            <a:endParaRPr lang="en-US"/>
          </a:p>
        </p:txBody>
      </p:sp>
    </p:spTree>
    <p:extLst>
      <p:ext uri="{BB962C8B-B14F-4D97-AF65-F5344CB8AC3E}">
        <p14:creationId xmlns:p14="http://schemas.microsoft.com/office/powerpoint/2010/main" val="424630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4</a:t>
            </a:fld>
            <a:endParaRPr lang="en-US"/>
          </a:p>
        </p:txBody>
      </p:sp>
    </p:spTree>
    <p:extLst>
      <p:ext uri="{BB962C8B-B14F-4D97-AF65-F5344CB8AC3E}">
        <p14:creationId xmlns:p14="http://schemas.microsoft.com/office/powerpoint/2010/main" val="146788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5</a:t>
            </a:fld>
            <a:endParaRPr lang="en-US"/>
          </a:p>
        </p:txBody>
      </p:sp>
    </p:spTree>
    <p:extLst>
      <p:ext uri="{BB962C8B-B14F-4D97-AF65-F5344CB8AC3E}">
        <p14:creationId xmlns:p14="http://schemas.microsoft.com/office/powerpoint/2010/main" val="386323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6</a:t>
            </a:fld>
            <a:endParaRPr lang="en-US"/>
          </a:p>
        </p:txBody>
      </p:sp>
    </p:spTree>
    <p:extLst>
      <p:ext uri="{BB962C8B-B14F-4D97-AF65-F5344CB8AC3E}">
        <p14:creationId xmlns:p14="http://schemas.microsoft.com/office/powerpoint/2010/main" val="140116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7</a:t>
            </a:fld>
            <a:endParaRPr lang="en-US"/>
          </a:p>
        </p:txBody>
      </p:sp>
    </p:spTree>
    <p:extLst>
      <p:ext uri="{BB962C8B-B14F-4D97-AF65-F5344CB8AC3E}">
        <p14:creationId xmlns:p14="http://schemas.microsoft.com/office/powerpoint/2010/main" val="224885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7708-1457-48E0-94D1-876C5E96E72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82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777708-1457-48E0-94D1-876C5E96E727}" type="slidenum">
              <a:rPr lang="en-US" smtClean="0"/>
              <a:t>9</a:t>
            </a:fld>
            <a:endParaRPr lang="en-US"/>
          </a:p>
        </p:txBody>
      </p:sp>
    </p:spTree>
    <p:extLst>
      <p:ext uri="{BB962C8B-B14F-4D97-AF65-F5344CB8AC3E}">
        <p14:creationId xmlns:p14="http://schemas.microsoft.com/office/powerpoint/2010/main" val="105089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3C014A-51B2-44DB-A21E-32A282775F3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213153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C014A-51B2-44DB-A21E-32A282775F3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95826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C014A-51B2-44DB-A21E-32A282775F3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
        <p:nvSpPr>
          <p:cNvPr id="8" name="Title 1">
            <a:extLst>
              <a:ext uri="{FF2B5EF4-FFF2-40B4-BE49-F238E27FC236}">
                <a16:creationId xmlns:a16="http://schemas.microsoft.com/office/drawing/2014/main" id="{06DA0EB8-4F83-45FA-B6A1-00EEC7B51C03}"/>
              </a:ext>
            </a:extLst>
          </p:cNvPr>
          <p:cNvSpPr>
            <a:spLocks noGrp="1"/>
          </p:cNvSpPr>
          <p:nvPr>
            <p:ph type="title"/>
          </p:nvPr>
        </p:nvSpPr>
        <p:spPr>
          <a:xfrm>
            <a:off x="609600" y="274638"/>
            <a:ext cx="10972800" cy="715962"/>
          </a:xfrm>
        </p:spPr>
        <p:txBody>
          <a:bodyPr>
            <a:normAutofit/>
          </a:bodyPr>
          <a:lstStyle>
            <a:lvl1pPr>
              <a:defRPr>
                <a:solidFill>
                  <a:schemeClr val="bg1"/>
                </a:solidFill>
              </a:defRPr>
            </a:lvl1pPr>
          </a:lstStyle>
          <a:p>
            <a:r>
              <a:rPr lang="en-US" sz="3200"/>
              <a:t>Click to edit Master title style</a:t>
            </a:r>
          </a:p>
        </p:txBody>
      </p:sp>
      <p:sp>
        <p:nvSpPr>
          <p:cNvPr id="9" name="Content Placeholder 2">
            <a:extLst>
              <a:ext uri="{FF2B5EF4-FFF2-40B4-BE49-F238E27FC236}">
                <a16:creationId xmlns:a16="http://schemas.microsoft.com/office/drawing/2014/main" id="{7D8DD1C0-8084-4B16-9DE3-7714F37AB34E}"/>
              </a:ext>
            </a:extLst>
          </p:cNvPr>
          <p:cNvSpPr txBox="1">
            <a:spLocks/>
          </p:cNvSpPr>
          <p:nvPr userDrawn="1"/>
        </p:nvSpPr>
        <p:spPr>
          <a:xfrm>
            <a:off x="1066800" y="18288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b="1" kern="0">
                <a:solidFill>
                  <a:sysClr val="windowText" lastClr="000000"/>
                </a:solidFill>
              </a:rPr>
              <a:t>Wayne Christian, Chairman</a:t>
            </a:r>
          </a:p>
          <a:p>
            <a:pPr marL="0" indent="0">
              <a:buFont typeface="Arial" panose="020B0604020202020204" pitchFamily="34" charset="0"/>
              <a:buNone/>
              <a:defRPr/>
            </a:pPr>
            <a:r>
              <a:rPr lang="en-US" b="1" kern="0">
                <a:solidFill>
                  <a:sysClr val="windowText" lastClr="000000"/>
                </a:solidFill>
              </a:rPr>
              <a:t>Christi Craddick, Commissioner</a:t>
            </a:r>
          </a:p>
          <a:p>
            <a:pPr marL="0" indent="0">
              <a:buNone/>
              <a:defRPr/>
            </a:pPr>
            <a:r>
              <a:rPr lang="en-US" b="1" kern="0">
                <a:solidFill>
                  <a:sysClr val="windowText" lastClr="000000"/>
                </a:solidFill>
              </a:rPr>
              <a:t>Ryan Sitton, Commissioner</a:t>
            </a:r>
          </a:p>
          <a:p>
            <a:pPr marL="0" indent="0">
              <a:buFont typeface="Arial" panose="020B0604020202020204" pitchFamily="34" charset="0"/>
              <a:buNone/>
              <a:defRPr/>
            </a:pPr>
            <a:endParaRPr lang="en-US" sz="1800" b="1" kern="0">
              <a:solidFill>
                <a:srgbClr val="EE4A41"/>
              </a:solidFill>
            </a:endParaRPr>
          </a:p>
          <a:p>
            <a:pPr marL="0" indent="0">
              <a:buFont typeface="Arial" panose="020B0604020202020204" pitchFamily="34" charset="0"/>
              <a:buNone/>
              <a:defRPr/>
            </a:pPr>
            <a:r>
              <a:rPr lang="en-US" sz="1800" kern="0">
                <a:solidFill>
                  <a:sysClr val="windowText" lastClr="000000"/>
                </a:solidFill>
              </a:rPr>
              <a:t>1701 N. Congress Ave.</a:t>
            </a:r>
          </a:p>
          <a:p>
            <a:pPr marL="0" indent="0">
              <a:buFont typeface="Arial" panose="020B0604020202020204" pitchFamily="34" charset="0"/>
              <a:buNone/>
              <a:defRPr/>
            </a:pPr>
            <a:r>
              <a:rPr lang="en-US" sz="1800" kern="0">
                <a:solidFill>
                  <a:sysClr val="windowText" lastClr="000000"/>
                </a:solidFill>
              </a:rPr>
              <a:t>P.O. Box 12967</a:t>
            </a:r>
          </a:p>
          <a:p>
            <a:pPr marL="0" indent="0">
              <a:buFont typeface="Arial" panose="020B0604020202020204" pitchFamily="34" charset="0"/>
              <a:buNone/>
              <a:defRPr/>
            </a:pPr>
            <a:r>
              <a:rPr lang="en-US" sz="1800" kern="0">
                <a:solidFill>
                  <a:sysClr val="windowText" lastClr="000000"/>
                </a:solidFill>
              </a:rPr>
              <a:t>Austin, TX</a:t>
            </a:r>
          </a:p>
          <a:p>
            <a:pPr marL="0" indent="0">
              <a:buFont typeface="Arial" panose="020B0604020202020204" pitchFamily="34" charset="0"/>
              <a:buNone/>
              <a:defRPr/>
            </a:pPr>
            <a:r>
              <a:rPr lang="en-US" sz="1800" kern="0">
                <a:solidFill>
                  <a:sysClr val="windowText" lastClr="000000"/>
                </a:solidFill>
              </a:rPr>
              <a:t>78711-2967</a:t>
            </a:r>
          </a:p>
          <a:p>
            <a:endParaRPr lang="en-US"/>
          </a:p>
        </p:txBody>
      </p:sp>
    </p:spTree>
    <p:extLst>
      <p:ext uri="{BB962C8B-B14F-4D97-AF65-F5344CB8AC3E}">
        <p14:creationId xmlns:p14="http://schemas.microsoft.com/office/powerpoint/2010/main" val="37285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2800" y="227385"/>
            <a:ext cx="5308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119968" y="2616201"/>
            <a:ext cx="59843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r>
              <a:rPr lang="en-US" sz="2600" b="1">
                <a:solidFill>
                  <a:srgbClr val="003399"/>
                </a:solidFill>
              </a:rPr>
              <a:t>RAILROAD COMMISSION OF TEXAS</a:t>
            </a:r>
          </a:p>
        </p:txBody>
      </p:sp>
      <p:sp>
        <p:nvSpPr>
          <p:cNvPr id="4" name="Date Placeholder 1"/>
          <p:cNvSpPr>
            <a:spLocks noGrp="1"/>
          </p:cNvSpPr>
          <p:nvPr>
            <p:ph type="dt" sz="half" idx="10"/>
          </p:nvPr>
        </p:nvSpPr>
        <p:spPr/>
        <p:txBody>
          <a:bodyPr/>
          <a:lstStyle>
            <a:lvl1pPr>
              <a:defRPr/>
            </a:lvl1pPr>
          </a:lstStyle>
          <a:p>
            <a:pPr>
              <a:defRPr/>
            </a:pPr>
            <a:fld id="{4BB33267-74BF-4043-A005-5EAE2DF5D598}"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543AA61D-E7AF-41F8-8695-D0593E522301}" type="slidenum">
              <a:rPr lang="en-US"/>
              <a:pPr/>
              <a:t>‹#›</a:t>
            </a:fld>
            <a:endParaRPr lang="en-US"/>
          </a:p>
        </p:txBody>
      </p:sp>
    </p:spTree>
    <p:extLst>
      <p:ext uri="{BB962C8B-B14F-4D97-AF65-F5344CB8AC3E}">
        <p14:creationId xmlns:p14="http://schemas.microsoft.com/office/powerpoint/2010/main" val="68898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43B5350-86DC-4727-B654-D825E28A327C}"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628389-D676-43FB-B6D7-082EEFE3C0D0}" type="slidenum">
              <a:rPr lang="en-US"/>
              <a:pPr/>
              <a:t>‹#›</a:t>
            </a:fld>
            <a:endParaRPr lang="en-US"/>
          </a:p>
        </p:txBody>
      </p:sp>
    </p:spTree>
    <p:extLst>
      <p:ext uri="{BB962C8B-B14F-4D97-AF65-F5344CB8AC3E}">
        <p14:creationId xmlns:p14="http://schemas.microsoft.com/office/powerpoint/2010/main" val="287333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B6EC6D-36D7-4B09-8A8C-946A1A3BD074}"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B0D4199-69CD-40D6-B75C-0F58C417A4B7}" type="slidenum">
              <a:rPr lang="en-US"/>
              <a:pPr/>
              <a:t>‹#›</a:t>
            </a:fld>
            <a:endParaRPr lang="en-US"/>
          </a:p>
        </p:txBody>
      </p:sp>
    </p:spTree>
    <p:extLst>
      <p:ext uri="{BB962C8B-B14F-4D97-AF65-F5344CB8AC3E}">
        <p14:creationId xmlns:p14="http://schemas.microsoft.com/office/powerpoint/2010/main" val="13854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320D96-B268-4489-9F49-FFB27AABDCC5}"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586A4A-8A17-4302-A385-60C6B68AAF5D}" type="slidenum">
              <a:rPr lang="en-US"/>
              <a:pPr/>
              <a:t>‹#›</a:t>
            </a:fld>
            <a:endParaRPr lang="en-US"/>
          </a:p>
        </p:txBody>
      </p:sp>
    </p:spTree>
    <p:extLst>
      <p:ext uri="{BB962C8B-B14F-4D97-AF65-F5344CB8AC3E}">
        <p14:creationId xmlns:p14="http://schemas.microsoft.com/office/powerpoint/2010/main" val="354980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D5C4BB-7E1B-44F6-A953-28F642022B9F}" type="datetime1">
              <a:rPr lang="en-US" smtClean="0">
                <a:solidFill>
                  <a:prstClr val="black">
                    <a:tint val="75000"/>
                  </a:prstClr>
                </a:solidFill>
              </a:rPr>
              <a:pPr>
                <a:defRPr/>
              </a:pPr>
              <a:t>5/28/2025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66564F-7D8E-402A-8A38-9E197A022A09}" type="slidenum">
              <a:rPr lang="en-US"/>
              <a:pPr/>
              <a:t>‹#›</a:t>
            </a:fld>
            <a:endParaRPr lang="en-US"/>
          </a:p>
        </p:txBody>
      </p:sp>
    </p:spTree>
    <p:extLst>
      <p:ext uri="{BB962C8B-B14F-4D97-AF65-F5344CB8AC3E}">
        <p14:creationId xmlns:p14="http://schemas.microsoft.com/office/powerpoint/2010/main" val="290479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4B8476-B102-40E5-A51A-2A6FB071E473}" type="datetime1">
              <a:rPr lang="en-US" smtClean="0">
                <a:solidFill>
                  <a:prstClr val="black">
                    <a:tint val="75000"/>
                  </a:prstClr>
                </a:solidFill>
              </a:rPr>
              <a:pPr>
                <a:defRPr/>
              </a:pPr>
              <a:t>5/28/2025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CC17A23-6B74-46FB-BCD2-92BCAC9C74D3}" type="slidenum">
              <a:rPr lang="en-US"/>
              <a:pPr/>
              <a:t>‹#›</a:t>
            </a:fld>
            <a:endParaRPr lang="en-US"/>
          </a:p>
        </p:txBody>
      </p:sp>
    </p:spTree>
    <p:extLst>
      <p:ext uri="{BB962C8B-B14F-4D97-AF65-F5344CB8AC3E}">
        <p14:creationId xmlns:p14="http://schemas.microsoft.com/office/powerpoint/2010/main" val="358911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D76BB0-DE8F-4E1E-8173-AD421EE321C8}" type="datetime1">
              <a:rPr lang="en-US" smtClean="0">
                <a:solidFill>
                  <a:prstClr val="black">
                    <a:tint val="75000"/>
                  </a:prstClr>
                </a:solidFill>
              </a:rPr>
              <a:pPr>
                <a:defRPr/>
              </a:pPr>
              <a:t>5/28/2025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4960AFD-F19E-4C7F-A9E9-3738B547C945}" type="slidenum">
              <a:rPr lang="en-US"/>
              <a:pPr/>
              <a:t>‹#›</a:t>
            </a:fld>
            <a:endParaRPr lang="en-US"/>
          </a:p>
        </p:txBody>
      </p:sp>
    </p:spTree>
    <p:extLst>
      <p:ext uri="{BB962C8B-B14F-4D97-AF65-F5344CB8AC3E}">
        <p14:creationId xmlns:p14="http://schemas.microsoft.com/office/powerpoint/2010/main" val="402610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F13CD2-2E39-4ACF-B98B-3B2105651D44}" type="datetime1">
              <a:rPr lang="en-US" smtClean="0">
                <a:solidFill>
                  <a:prstClr val="black">
                    <a:tint val="75000"/>
                  </a:prstClr>
                </a:solidFill>
              </a:rPr>
              <a:pPr>
                <a:defRPr/>
              </a:pPr>
              <a:t>5/28/2025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1A3894-0976-439B-86A7-376B8FA002E6}" type="slidenum">
              <a:rPr lang="en-US"/>
              <a:pPr/>
              <a:t>‹#›</a:t>
            </a:fld>
            <a:endParaRPr lang="en-US"/>
          </a:p>
        </p:txBody>
      </p:sp>
    </p:spTree>
    <p:extLst>
      <p:ext uri="{BB962C8B-B14F-4D97-AF65-F5344CB8AC3E}">
        <p14:creationId xmlns:p14="http://schemas.microsoft.com/office/powerpoint/2010/main" val="28644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3C014A-51B2-44DB-A21E-32A282775F3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2291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40E6B0-BD24-4E72-BC46-682008B2767B}" type="datetime1">
              <a:rPr lang="en-US" smtClean="0">
                <a:solidFill>
                  <a:prstClr val="black">
                    <a:tint val="75000"/>
                  </a:prstClr>
                </a:solidFill>
              </a:rPr>
              <a:pPr>
                <a:defRPr/>
              </a:pPr>
              <a:t>5/28/2025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BC27CE5-06C8-4814-8C9E-016134C1C99C}" type="slidenum">
              <a:rPr lang="en-US"/>
              <a:pPr/>
              <a:t>‹#›</a:t>
            </a:fld>
            <a:endParaRPr lang="en-US"/>
          </a:p>
        </p:txBody>
      </p:sp>
    </p:spTree>
    <p:extLst>
      <p:ext uri="{BB962C8B-B14F-4D97-AF65-F5344CB8AC3E}">
        <p14:creationId xmlns:p14="http://schemas.microsoft.com/office/powerpoint/2010/main" val="3121632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5EDEB9-95BA-43DA-B3E5-354B967A015E}"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AEDFA8-5D66-4962-BFDB-BF67D7F91E0C}" type="slidenum">
              <a:rPr lang="en-US"/>
              <a:pPr/>
              <a:t>‹#›</a:t>
            </a:fld>
            <a:endParaRPr lang="en-US"/>
          </a:p>
        </p:txBody>
      </p:sp>
    </p:spTree>
    <p:extLst>
      <p:ext uri="{BB962C8B-B14F-4D97-AF65-F5344CB8AC3E}">
        <p14:creationId xmlns:p14="http://schemas.microsoft.com/office/powerpoint/2010/main" val="25746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A90E1D-EA75-444B-B308-83E7C3505463}" type="datetime1">
              <a:rPr lang="en-US" smtClean="0">
                <a:solidFill>
                  <a:prstClr val="black">
                    <a:tint val="75000"/>
                  </a:prstClr>
                </a:solidFill>
              </a:rPr>
              <a:pPr>
                <a:def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53EE09-3A87-4FE8-872C-F4995A2F2D0A}" type="slidenum">
              <a:rPr lang="en-US"/>
              <a:pPr/>
              <a:t>‹#›</a:t>
            </a:fld>
            <a:endParaRPr lang="en-US"/>
          </a:p>
        </p:txBody>
      </p:sp>
    </p:spTree>
    <p:extLst>
      <p:ext uri="{BB962C8B-B14F-4D97-AF65-F5344CB8AC3E}">
        <p14:creationId xmlns:p14="http://schemas.microsoft.com/office/powerpoint/2010/main" val="395545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F5952A-D4F9-423E-97C2-EF4E81AB5CC7}"/>
              </a:ext>
            </a:extLst>
          </p:cNvPr>
          <p:cNvSpPr txBox="1"/>
          <p:nvPr userDrawn="1"/>
        </p:nvSpPr>
        <p:spPr>
          <a:xfrm>
            <a:off x="1143000" y="2209801"/>
            <a:ext cx="5410200" cy="1908215"/>
          </a:xfrm>
          <a:prstGeom prst="rect">
            <a:avLst/>
          </a:prstGeom>
          <a:noFill/>
        </p:spPr>
        <p:txBody>
          <a:bodyPr wrap="square" rtlCol="0">
            <a:spAutoFit/>
          </a:bodyPr>
          <a:lstStyle/>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Chairman Wayne Christian</a:t>
            </a:r>
          </a:p>
          <a:p>
            <a:pPr>
              <a:spcBef>
                <a:spcPct val="0"/>
              </a:spcBef>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Commissioner Christi Craddick</a:t>
            </a:r>
          </a:p>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Commissioner Ryan Sitton</a:t>
            </a: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endParaRPr lang="en-US"/>
          </a:p>
        </p:txBody>
      </p:sp>
    </p:spTree>
    <p:extLst>
      <p:ext uri="{BB962C8B-B14F-4D97-AF65-F5344CB8AC3E}">
        <p14:creationId xmlns:p14="http://schemas.microsoft.com/office/powerpoint/2010/main" val="2796325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6E7E50-BE49-430A-AF96-633AE1E43B6F}"/>
              </a:ext>
            </a:extLst>
          </p:cNvPr>
          <p:cNvSpPr txBox="1"/>
          <p:nvPr userDrawn="1"/>
        </p:nvSpPr>
        <p:spPr>
          <a:xfrm>
            <a:off x="1143000" y="2209801"/>
            <a:ext cx="5410200" cy="1938992"/>
          </a:xfrm>
          <a:prstGeom prst="rect">
            <a:avLst/>
          </a:prstGeom>
          <a:noFill/>
        </p:spPr>
        <p:txBody>
          <a:bodyPr wrap="square" rtlCol="0">
            <a:spAutoFit/>
          </a:bodyPr>
          <a:lstStyle/>
          <a:p>
            <a:pPr>
              <a:spcBef>
                <a:spcPct val="0"/>
              </a:spcBef>
              <a:buFont typeface="Arial" charset="0"/>
              <a:buNone/>
            </a:pPr>
            <a:r>
              <a:rPr lang="en-US" altLang="en-US" sz="2000" b="1">
                <a:solidFill>
                  <a:schemeClr val="bg1"/>
                </a:solidFill>
                <a:latin typeface="Myriad Pro" pitchFamily="34" charset="0"/>
                <a:ea typeface="Open Sans" panose="020B0606030504020204" pitchFamily="34" charset="0"/>
                <a:cs typeface="Open Sans" panose="020B0606030504020204" pitchFamily="34" charset="0"/>
              </a:rPr>
              <a:t>Presentation Title</a:t>
            </a: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endParaRPr lang="en-US" altLang="en-US" sz="2000">
              <a:solidFill>
                <a:schemeClr val="bg1"/>
              </a:solidFill>
              <a:latin typeface="Myriad Pro" pitchFamily="34" charset="0"/>
            </a:endParaRPr>
          </a:p>
          <a:p>
            <a:pPr>
              <a:spcBef>
                <a:spcPct val="0"/>
              </a:spcBef>
              <a:buFont typeface="Arial" charset="0"/>
              <a:buNone/>
            </a:pPr>
            <a:r>
              <a:rPr lang="en-US" altLang="en-US" sz="2000">
                <a:solidFill>
                  <a:schemeClr val="bg1"/>
                </a:solidFill>
                <a:latin typeface="Myriad Pro" pitchFamily="34" charset="0"/>
              </a:rPr>
              <a:t>Presenter Name</a:t>
            </a:r>
          </a:p>
          <a:p>
            <a:pPr>
              <a:spcBef>
                <a:spcPct val="0"/>
              </a:spcBef>
              <a:buFont typeface="Arial" charset="0"/>
              <a:buNone/>
            </a:pPr>
            <a:r>
              <a:rPr lang="en-US" altLang="en-US" sz="2000">
                <a:solidFill>
                  <a:schemeClr val="bg1"/>
                </a:solidFill>
                <a:latin typeface="Myriad Pro" pitchFamily="34" charset="0"/>
              </a:rPr>
              <a:t>Month Year</a:t>
            </a:r>
          </a:p>
        </p:txBody>
      </p:sp>
    </p:spTree>
    <p:extLst>
      <p:ext uri="{BB962C8B-B14F-4D97-AF65-F5344CB8AC3E}">
        <p14:creationId xmlns:p14="http://schemas.microsoft.com/office/powerpoint/2010/main" val="334580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B7F22C-5E95-49F5-A5A5-3ED68702F047}"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41392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726D5-F2F1-4061-ACBB-B4D97459C887}"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230084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48AD7E-6D22-4821-920E-420E20D88BDF}"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58586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878F62-7984-44DE-A0FD-31CEA6275E69}"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622729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7A8AB-6934-4512-ADFB-4CFBF53A2C8F}" type="datetime1">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231673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C014A-51B2-44DB-A21E-32A282775F3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067273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7500F979-4365-4542-AE98-FFC02F2A504A}" type="datetime1">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3818417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856F5-AA4A-494A-88D9-690324FFF42E}" type="datetime1">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D2318-7179-480A-AF73-9860EF72EE9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
            <a:ext cx="12192000" cy="6857866"/>
          </a:xfrm>
          <a:prstGeom prst="rect">
            <a:avLst/>
          </a:prstGeom>
        </p:spPr>
      </p:pic>
    </p:spTree>
    <p:extLst>
      <p:ext uri="{BB962C8B-B14F-4D97-AF65-F5344CB8AC3E}">
        <p14:creationId xmlns:p14="http://schemas.microsoft.com/office/powerpoint/2010/main" val="388368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66304-E66C-414B-8467-8F3CEF279A20}"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3826368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D0EAE9-3C12-4BD9-939C-82A84E658EA6}" type="datetime1">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4249207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5D49B-FCB7-4781-8FD2-55931574F632}"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881031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5EDF22-FBCF-4B4D-838A-594CAF4E6981}" type="datetime1">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D2318-7179-480A-AF73-9860EF72EE9C}" type="slidenum">
              <a:rPr lang="en-US" smtClean="0"/>
              <a:t>‹#›</a:t>
            </a:fld>
            <a:endParaRPr lang="en-US"/>
          </a:p>
        </p:txBody>
      </p:sp>
      <p:sp>
        <p:nvSpPr>
          <p:cNvPr id="8" name="Title 1">
            <a:extLst>
              <a:ext uri="{FF2B5EF4-FFF2-40B4-BE49-F238E27FC236}">
                <a16:creationId xmlns:a16="http://schemas.microsoft.com/office/drawing/2014/main" id="{06DA0EB8-4F83-45FA-B6A1-00EEC7B51C03}"/>
              </a:ext>
            </a:extLst>
          </p:cNvPr>
          <p:cNvSpPr>
            <a:spLocks noGrp="1"/>
          </p:cNvSpPr>
          <p:nvPr>
            <p:ph type="title"/>
          </p:nvPr>
        </p:nvSpPr>
        <p:spPr>
          <a:xfrm>
            <a:off x="609600" y="274638"/>
            <a:ext cx="10972800" cy="715962"/>
          </a:xfrm>
        </p:spPr>
        <p:txBody>
          <a:bodyPr>
            <a:normAutofit/>
          </a:bodyPr>
          <a:lstStyle>
            <a:lvl1pPr>
              <a:defRPr>
                <a:solidFill>
                  <a:schemeClr val="bg1"/>
                </a:solidFill>
              </a:defRPr>
            </a:lvl1pPr>
          </a:lstStyle>
          <a:p>
            <a:r>
              <a:rPr lang="en-US" sz="3200"/>
              <a:t>Click to edit Master title style</a:t>
            </a:r>
          </a:p>
        </p:txBody>
      </p:sp>
      <p:sp>
        <p:nvSpPr>
          <p:cNvPr id="9" name="Content Placeholder 2">
            <a:extLst>
              <a:ext uri="{FF2B5EF4-FFF2-40B4-BE49-F238E27FC236}">
                <a16:creationId xmlns:a16="http://schemas.microsoft.com/office/drawing/2014/main" id="{7D8DD1C0-8084-4B16-9DE3-7714F37AB34E}"/>
              </a:ext>
            </a:extLst>
          </p:cNvPr>
          <p:cNvSpPr txBox="1">
            <a:spLocks/>
          </p:cNvSpPr>
          <p:nvPr userDrawn="1"/>
        </p:nvSpPr>
        <p:spPr>
          <a:xfrm>
            <a:off x="1066800" y="18288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b="1" kern="0">
                <a:solidFill>
                  <a:sysClr val="windowText" lastClr="000000"/>
                </a:solidFill>
              </a:rPr>
              <a:t>Wayne Christian, Chairman</a:t>
            </a:r>
          </a:p>
          <a:p>
            <a:pPr marL="0" indent="0">
              <a:buFont typeface="Arial" panose="020B0604020202020204" pitchFamily="34" charset="0"/>
              <a:buNone/>
              <a:defRPr/>
            </a:pPr>
            <a:r>
              <a:rPr lang="en-US" b="1" kern="0">
                <a:solidFill>
                  <a:sysClr val="windowText" lastClr="000000"/>
                </a:solidFill>
              </a:rPr>
              <a:t>Christi Craddick, Commissioner</a:t>
            </a:r>
          </a:p>
          <a:p>
            <a:pPr marL="0" indent="0">
              <a:buNone/>
              <a:defRPr/>
            </a:pPr>
            <a:r>
              <a:rPr lang="en-US" b="1" kern="0">
                <a:solidFill>
                  <a:sysClr val="windowText" lastClr="000000"/>
                </a:solidFill>
              </a:rPr>
              <a:t>Ryan Sitton, Commissioner</a:t>
            </a:r>
          </a:p>
          <a:p>
            <a:pPr marL="0" indent="0">
              <a:buFont typeface="Arial" panose="020B0604020202020204" pitchFamily="34" charset="0"/>
              <a:buNone/>
              <a:defRPr/>
            </a:pPr>
            <a:endParaRPr lang="en-US" sz="1800" b="1" kern="0">
              <a:solidFill>
                <a:srgbClr val="EE4A41"/>
              </a:solidFill>
            </a:endParaRPr>
          </a:p>
          <a:p>
            <a:pPr marL="0" indent="0">
              <a:buFont typeface="Arial" panose="020B0604020202020204" pitchFamily="34" charset="0"/>
              <a:buNone/>
              <a:defRPr/>
            </a:pPr>
            <a:r>
              <a:rPr lang="en-US" sz="1800" kern="0">
                <a:solidFill>
                  <a:sysClr val="windowText" lastClr="000000"/>
                </a:solidFill>
              </a:rPr>
              <a:t>1701 N. Congress Ave.</a:t>
            </a:r>
          </a:p>
          <a:p>
            <a:pPr marL="0" indent="0">
              <a:buFont typeface="Arial" panose="020B0604020202020204" pitchFamily="34" charset="0"/>
              <a:buNone/>
              <a:defRPr/>
            </a:pPr>
            <a:r>
              <a:rPr lang="en-US" sz="1800" kern="0">
                <a:solidFill>
                  <a:sysClr val="windowText" lastClr="000000"/>
                </a:solidFill>
              </a:rPr>
              <a:t>P.O. Box 12967</a:t>
            </a:r>
          </a:p>
          <a:p>
            <a:pPr marL="0" indent="0">
              <a:buFont typeface="Arial" panose="020B0604020202020204" pitchFamily="34" charset="0"/>
              <a:buNone/>
              <a:defRPr/>
            </a:pPr>
            <a:r>
              <a:rPr lang="en-US" sz="1800" kern="0">
                <a:solidFill>
                  <a:sysClr val="windowText" lastClr="000000"/>
                </a:solidFill>
              </a:rPr>
              <a:t>Austin, TX</a:t>
            </a:r>
          </a:p>
          <a:p>
            <a:pPr marL="0" indent="0">
              <a:buFont typeface="Arial" panose="020B0604020202020204" pitchFamily="34" charset="0"/>
              <a:buNone/>
              <a:defRPr/>
            </a:pPr>
            <a:r>
              <a:rPr lang="en-US" sz="1800" kern="0">
                <a:solidFill>
                  <a:sysClr val="windowText" lastClr="000000"/>
                </a:solidFill>
              </a:rPr>
              <a:t>78711-2967</a:t>
            </a:r>
          </a:p>
          <a:p>
            <a:endParaRPr lang="en-US"/>
          </a:p>
        </p:txBody>
      </p:sp>
    </p:spTree>
    <p:extLst>
      <p:ext uri="{BB962C8B-B14F-4D97-AF65-F5344CB8AC3E}">
        <p14:creationId xmlns:p14="http://schemas.microsoft.com/office/powerpoint/2010/main" val="400408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3C014A-51B2-44DB-A21E-32A282775F3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55389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3C014A-51B2-44DB-A21E-32A282775F3A}"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4566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3C014A-51B2-44DB-A21E-32A282775F3A}"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18432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C014A-51B2-44DB-A21E-32A282775F3A}"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D2318-7179-480A-AF73-9860EF72EE9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
            <a:ext cx="12192000" cy="6857866"/>
          </a:xfrm>
          <a:prstGeom prst="rect">
            <a:avLst/>
          </a:prstGeom>
        </p:spPr>
      </p:pic>
    </p:spTree>
    <p:extLst>
      <p:ext uri="{BB962C8B-B14F-4D97-AF65-F5344CB8AC3E}">
        <p14:creationId xmlns:p14="http://schemas.microsoft.com/office/powerpoint/2010/main" val="160611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C014A-51B2-44DB-A21E-32A282775F3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327734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3C014A-51B2-44DB-A21E-32A282775F3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D2318-7179-480A-AF73-9860EF72EE9C}" type="slidenum">
              <a:rPr lang="en-US" smtClean="0"/>
              <a:t>‹#›</a:t>
            </a:fld>
            <a:endParaRPr lang="en-US"/>
          </a:p>
        </p:txBody>
      </p:sp>
    </p:spTree>
    <p:extLst>
      <p:ext uri="{BB962C8B-B14F-4D97-AF65-F5344CB8AC3E}">
        <p14:creationId xmlns:p14="http://schemas.microsoft.com/office/powerpoint/2010/main" val="44940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014A-51B2-44DB-A21E-32A282775F3A}" type="datetimeFigureOut">
              <a:rPr lang="en-US" smtClean="0"/>
              <a:t>5/28/2025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D2318-7179-480A-AF73-9860EF72EE9C}" type="slidenum">
              <a:rPr lang="en-US" smtClean="0"/>
              <a:t>‹#›</a:t>
            </a:fld>
            <a:endParaRPr lang="en-US"/>
          </a:p>
        </p:txBody>
      </p:sp>
      <p:sp>
        <p:nvSpPr>
          <p:cNvPr id="9" name="TextBox 8"/>
          <p:cNvSpPr txBox="1"/>
          <p:nvPr userDrawn="1"/>
        </p:nvSpPr>
        <p:spPr>
          <a:xfrm>
            <a:off x="101600" y="6512605"/>
            <a:ext cx="9042400" cy="276999"/>
          </a:xfrm>
          <a:prstGeom prst="rect">
            <a:avLst/>
          </a:prstGeom>
          <a:noFill/>
        </p:spPr>
        <p:txBody>
          <a:bodyPr wrap="square" rtlCol="0">
            <a:spAutoFit/>
          </a:bodyPr>
          <a:lstStyle/>
          <a:p>
            <a:r>
              <a:rPr lang="en-US" sz="1200" b="1">
                <a:solidFill>
                  <a:schemeClr val="tx1"/>
                </a:solidFill>
                <a:latin typeface="Myriad Pro" panose="020B0503030403020204" pitchFamily="34" charset="0"/>
              </a:rPr>
              <a:t>Railroad Commission of Texas |</a:t>
            </a:r>
            <a:r>
              <a:rPr lang="en-US" sz="1200" b="1" baseline="0">
                <a:solidFill>
                  <a:schemeClr val="tx1"/>
                </a:solidFill>
                <a:latin typeface="Myriad Pro" panose="020B0503030403020204" pitchFamily="34" charset="0"/>
              </a:rPr>
              <a:t> June 27, 2016 (Change Date In First Master Slide)</a:t>
            </a:r>
            <a:endParaRPr lang="en-US" sz="1200" b="1">
              <a:solidFill>
                <a:schemeClr val="tx1"/>
              </a:solidFill>
              <a:latin typeface="Myriad Pro" panose="020B0503030403020204" pitchFamily="34" charset="0"/>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8" y="0"/>
            <a:ext cx="12191285" cy="6857464"/>
          </a:xfrm>
          <a:prstGeom prst="rect">
            <a:avLst/>
          </a:prstGeom>
        </p:spPr>
      </p:pic>
    </p:spTree>
    <p:extLst>
      <p:ext uri="{BB962C8B-B14F-4D97-AF65-F5344CB8AC3E}">
        <p14:creationId xmlns:p14="http://schemas.microsoft.com/office/powerpoint/2010/main" val="88496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18211CD3-A4A4-4DEA-BDE3-67C9866997E6}" type="datetime1">
              <a:rPr lang="en-US" smtClean="0">
                <a:solidFill>
                  <a:prstClr val="black">
                    <a:tint val="75000"/>
                  </a:prstClr>
                </a:solidFill>
              </a:rPr>
              <a:pPr eaLnBrk="0" fontAlgn="base" hangingPunct="0">
                <a:spcBef>
                  <a:spcPct val="0"/>
                </a:spcBef>
                <a:spcAft>
                  <a:spcPct val="0"/>
                </a:spcAft>
                <a:def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47C8F180-C8D1-43C4-AC99-1C8EC5FB7A61}" type="slidenum">
              <a:rPr lang="en-US" smtClean="0">
                <a:latin typeface="Arial" panose="020B0604020202020204" pitchFamily="34" charset="0"/>
              </a:rPr>
              <a:pPr eaLnBrk="0" fontAlgn="base" hangingPunct="0">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2607946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80CAB3-2E2A-4A88-A365-F270C0827D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483"/>
            <a:ext cx="12192000" cy="6854652"/>
          </a:xfrm>
          <a:prstGeom prst="rect">
            <a:avLst/>
          </a:prstGeom>
        </p:spPr>
      </p:pic>
    </p:spTree>
    <p:extLst>
      <p:ext uri="{BB962C8B-B14F-4D97-AF65-F5344CB8AC3E}">
        <p14:creationId xmlns:p14="http://schemas.microsoft.com/office/powerpoint/2010/main" val="83204018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12C01-051F-4353-AD4B-A5539FF347CC}" type="datetime1">
              <a:rPr lang="en-US" smtClean="0"/>
              <a:t>5/28/2025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D2318-7179-480A-AF73-9860EF72EE9C}" type="slidenum">
              <a:rPr lang="en-US" smtClean="0"/>
              <a:t>‹#›</a:t>
            </a:fld>
            <a:endParaRPr lang="en-US"/>
          </a:p>
        </p:txBody>
      </p:sp>
      <p:sp>
        <p:nvSpPr>
          <p:cNvPr id="9" name="TextBox 8"/>
          <p:cNvSpPr txBox="1"/>
          <p:nvPr userDrawn="1"/>
        </p:nvSpPr>
        <p:spPr>
          <a:xfrm>
            <a:off x="101600" y="6512605"/>
            <a:ext cx="9042400" cy="276999"/>
          </a:xfrm>
          <a:prstGeom prst="rect">
            <a:avLst/>
          </a:prstGeom>
          <a:noFill/>
        </p:spPr>
        <p:txBody>
          <a:bodyPr wrap="square" rtlCol="0">
            <a:spAutoFit/>
          </a:bodyPr>
          <a:lstStyle/>
          <a:p>
            <a:r>
              <a:rPr lang="en-US" sz="1200" b="1">
                <a:solidFill>
                  <a:schemeClr val="tx1"/>
                </a:solidFill>
                <a:latin typeface="Myriad Pro" panose="020B0503030403020204" pitchFamily="34" charset="0"/>
              </a:rPr>
              <a:t>Railroad Commission of Texas |</a:t>
            </a:r>
            <a:r>
              <a:rPr lang="en-US" sz="1200" b="1" baseline="0">
                <a:solidFill>
                  <a:schemeClr val="tx1"/>
                </a:solidFill>
                <a:latin typeface="Myriad Pro" panose="020B0503030403020204" pitchFamily="34" charset="0"/>
              </a:rPr>
              <a:t> June 27, 2016 (Change Date In First Master Slide)</a:t>
            </a:r>
            <a:endParaRPr lang="en-US" sz="1200" b="1">
              <a:solidFill>
                <a:schemeClr val="tx1"/>
              </a:solidFill>
              <a:latin typeface="Myriad Pro" panose="020B0503030403020204" pitchFamily="34" charset="0"/>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8" y="0"/>
            <a:ext cx="12191285" cy="6857464"/>
          </a:xfrm>
          <a:prstGeom prst="rect">
            <a:avLst/>
          </a:prstGeom>
        </p:spPr>
      </p:pic>
    </p:spTree>
    <p:extLst>
      <p:ext uri="{BB962C8B-B14F-4D97-AF65-F5344CB8AC3E}">
        <p14:creationId xmlns:p14="http://schemas.microsoft.com/office/powerpoint/2010/main" val="31433064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rrc.texas.gov/oil-and-gas/applications-and-permits/injection-storage-permits/oil-and-gas-waste-disposal/injection-disposal-permit-procedures/pb-disposal-re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view.officeapps.live.com/op/view.aspx?src=https%3A%2F%2Fwww.rrc.texas.gov%2Fmedia%2Fokolf2jb%2Fuic-permian-review-v1-0.xlsx&amp;wdOrigin=BROWSELINK"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rc.texas.gov/oil-and-gas/applications-and-permits/injection-storage-permits/oil-and-gas-waste-disposal/injection-disposal-permit-procedures/technical-review/"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hyperlink" Target="http://www.statutes.legis.state.tx.us/docs/OC/htm/OC.1002.htm" TargetMode="External"/><Relationship Id="rId4" Type="http://schemas.openxmlformats.org/officeDocument/2006/relationships/hyperlink" Target="https://statutes.capitol.texas.gov/docs/OC/htm/OC.1001.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 y="0"/>
            <a:ext cx="12192000" cy="6854652"/>
          </a:xfrm>
          <a:prstGeom prst="rect">
            <a:avLst/>
          </a:prstGeom>
        </p:spPr>
      </p:pic>
      <p:sp>
        <p:nvSpPr>
          <p:cNvPr id="3" name="Title 2"/>
          <p:cNvSpPr txBox="1">
            <a:spLocks noGrp="1"/>
          </p:cNvSpPr>
          <p:nvPr>
            <p:ph type="title" idx="4294967295"/>
          </p:nvPr>
        </p:nvSpPr>
        <p:spPr>
          <a:xfrm>
            <a:off x="1066800" y="2209801"/>
            <a:ext cx="6172200"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Permitting Disposal Wells</a:t>
            </a: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2400" b="1" i="0" u="none" strike="noStrike" kern="1200" cap="none" spc="0" normalizeH="0" baseline="0" noProof="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in the Permian Basin</a:t>
            </a:r>
          </a:p>
          <a:p>
            <a:pPr marL="0" marR="0" lvl="0" indent="0" algn="ctr" defTabSz="914400" rtl="0" eaLnBrk="1" fontAlgn="auto" latinLnBrk="0" hangingPunct="1">
              <a:lnSpc>
                <a:spcPct val="100000"/>
              </a:lnSpc>
              <a:spcBef>
                <a:spcPct val="0"/>
              </a:spcBef>
              <a:spcAft>
                <a:spcPts val="0"/>
              </a:spcAft>
              <a:buClrTx/>
              <a:buSzTx/>
              <a:buFont typeface="Arial" charset="0"/>
              <a:buNone/>
              <a:tabLst/>
              <a:defRPr/>
            </a:pPr>
            <a:endPar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Paul Dubois, Director of Technical Permitting</a:t>
            </a: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Ted Wooten, Chief Engineer</a:t>
            </a: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Austin Gaskamp, Engineering Specialist, ISPU</a:t>
            </a: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endParaRPr kumimoji="0" lang="en-US" alt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endParaRPr kumimoji="0" lang="en-US" alt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r>
              <a:rPr kumimoji="0" lang="en-US" alt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May 22, 2025</a:t>
            </a:r>
          </a:p>
        </p:txBody>
      </p:sp>
    </p:spTree>
    <p:extLst>
      <p:ext uri="{BB962C8B-B14F-4D97-AF65-F5344CB8AC3E}">
        <p14:creationId xmlns:p14="http://schemas.microsoft.com/office/powerpoint/2010/main" val="39741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7EA4-3E2E-B612-1FE0-D48C1B4011FA}"/>
              </a:ext>
            </a:extLst>
          </p:cNvPr>
          <p:cNvSpPr>
            <a:spLocks noGrp="1"/>
          </p:cNvSpPr>
          <p:nvPr>
            <p:ph type="title"/>
          </p:nvPr>
        </p:nvSpPr>
        <p:spPr/>
        <p:txBody>
          <a:bodyPr/>
          <a:lstStyle/>
          <a:p>
            <a:r>
              <a:rPr lang="en-US" dirty="0"/>
              <a:t>Application Information and Excel Workbook</a:t>
            </a:r>
          </a:p>
        </p:txBody>
      </p:sp>
      <p:sp>
        <p:nvSpPr>
          <p:cNvPr id="3" name="Content Placeholder 2">
            <a:extLst>
              <a:ext uri="{FF2B5EF4-FFF2-40B4-BE49-F238E27FC236}">
                <a16:creationId xmlns:a16="http://schemas.microsoft.com/office/drawing/2014/main" id="{84DAE2D9-89FD-AE14-809F-310F2B92DFDA}"/>
              </a:ext>
            </a:extLst>
          </p:cNvPr>
          <p:cNvSpPr>
            <a:spLocks noGrp="1"/>
          </p:cNvSpPr>
          <p:nvPr>
            <p:ph idx="1"/>
          </p:nvPr>
        </p:nvSpPr>
        <p:spPr/>
        <p:txBody>
          <a:bodyPr/>
          <a:lstStyle/>
          <a:p>
            <a:pPr marL="0" indent="0">
              <a:buNone/>
            </a:pPr>
            <a:endParaRPr lang="en-US" dirty="0"/>
          </a:p>
          <a:p>
            <a:pPr marL="0" indent="0">
              <a:buNone/>
            </a:pPr>
            <a:r>
              <a:rPr lang="en-US" dirty="0">
                <a:solidFill>
                  <a:schemeClr val="accent6">
                    <a:lumMod val="75000"/>
                  </a:schemeClr>
                </a:solidFill>
                <a:hlinkClick r:id="rId3">
                  <a:extLst>
                    <a:ext uri="{A12FA001-AC4F-418D-AE19-62706E023703}">
                      <ahyp:hlinkClr xmlns:ahyp="http://schemas.microsoft.com/office/drawing/2018/hyperlinkcolor" val="tx"/>
                    </a:ext>
                  </a:extLst>
                </a:hlinkClick>
              </a:rPr>
              <a:t>https://www.rrc.texas.gov/oil-and-gas/applications-and-permits/injection-storage-permits/oil-and-gas-waste-disposal/injection-disposal-permit-procedures/pb-disposal-review/</a:t>
            </a:r>
            <a:endParaRPr lang="en-US" dirty="0">
              <a:solidFill>
                <a:schemeClr val="accent6">
                  <a:lumMod val="75000"/>
                </a:schemeClr>
              </a:solidFill>
            </a:endParaRPr>
          </a:p>
        </p:txBody>
      </p:sp>
      <p:pic>
        <p:nvPicPr>
          <p:cNvPr id="5" name="Picture 4" descr="RRC Logo">
            <a:extLst>
              <a:ext uri="{FF2B5EF4-FFF2-40B4-BE49-F238E27FC236}">
                <a16:creationId xmlns:a16="http://schemas.microsoft.com/office/drawing/2014/main" id="{A7A24981-4B9D-0D50-2305-01067DC90E39}"/>
              </a:ext>
            </a:extLst>
          </p:cNvPr>
          <p:cNvPicPr>
            <a:picLocks noChangeAspect="1"/>
          </p:cNvPicPr>
          <p:nvPr/>
        </p:nvPicPr>
        <p:blipFill>
          <a:blip r:embed="rId4"/>
          <a:stretch>
            <a:fillRect/>
          </a:stretch>
        </p:blipFill>
        <p:spPr>
          <a:xfrm>
            <a:off x="609600" y="1064214"/>
            <a:ext cx="1790792" cy="1028753"/>
          </a:xfrm>
          <a:prstGeom prst="rect">
            <a:avLst/>
          </a:prstGeom>
        </p:spPr>
      </p:pic>
      <p:pic>
        <p:nvPicPr>
          <p:cNvPr id="9" name="Picture 8">
            <a:extLst>
              <a:ext uri="{FF2B5EF4-FFF2-40B4-BE49-F238E27FC236}">
                <a16:creationId xmlns:a16="http://schemas.microsoft.com/office/drawing/2014/main" id="{A88F9CB0-96AF-49AE-E94E-FDB3A6BA51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121" y="5036608"/>
            <a:ext cx="9017463" cy="787440"/>
          </a:xfrm>
          <a:prstGeom prst="rect">
            <a:avLst/>
          </a:prstGeom>
        </p:spPr>
      </p:pic>
    </p:spTree>
    <p:extLst>
      <p:ext uri="{BB962C8B-B14F-4D97-AF65-F5344CB8AC3E}">
        <p14:creationId xmlns:p14="http://schemas.microsoft.com/office/powerpoint/2010/main" val="239371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3A42-368C-9308-592C-1EFDD676F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78079-1485-3138-C9CE-88087D98A19D}"/>
              </a:ext>
            </a:extLst>
          </p:cNvPr>
          <p:cNvSpPr>
            <a:spLocks noGrp="1"/>
          </p:cNvSpPr>
          <p:nvPr>
            <p:ph type="title"/>
          </p:nvPr>
        </p:nvSpPr>
        <p:spPr>
          <a:xfrm>
            <a:off x="609600" y="274638"/>
            <a:ext cx="10972800" cy="640080"/>
          </a:xfrm>
        </p:spPr>
        <p:txBody>
          <a:bodyPr>
            <a:normAutofit/>
          </a:bodyPr>
          <a:lstStyle/>
          <a:p>
            <a:r>
              <a:rPr lang="en-US" sz="3200" dirty="0"/>
              <a:t>Permian Basin Disposal Well Application Checklist</a:t>
            </a:r>
          </a:p>
        </p:txBody>
      </p:sp>
      <p:sp>
        <p:nvSpPr>
          <p:cNvPr id="6" name="Content Placeholder 2">
            <a:extLst>
              <a:ext uri="{FF2B5EF4-FFF2-40B4-BE49-F238E27FC236}">
                <a16:creationId xmlns:a16="http://schemas.microsoft.com/office/drawing/2014/main" id="{5272179B-88BF-49CA-48FA-5D2F544EE723}"/>
              </a:ext>
            </a:extLst>
          </p:cNvPr>
          <p:cNvSpPr>
            <a:spLocks noGrp="1"/>
          </p:cNvSpPr>
          <p:nvPr>
            <p:ph idx="1"/>
          </p:nvPr>
        </p:nvSpPr>
        <p:spPr>
          <a:xfrm>
            <a:off x="179511" y="983162"/>
            <a:ext cx="7782669" cy="5251036"/>
          </a:xfrm>
        </p:spPr>
        <p:txBody>
          <a:bodyPr>
            <a:normAutofit/>
          </a:bodyPr>
          <a:lstStyle/>
          <a:p>
            <a:pPr>
              <a:lnSpc>
                <a:spcPct val="120000"/>
              </a:lnSpc>
            </a:pPr>
            <a:r>
              <a:rPr lang="en-US" sz="2400" dirty="0"/>
              <a:t>Excel Application Workbook (available for download on the RRC Website, Permian Basin Disposal Well Review Page):</a:t>
            </a:r>
          </a:p>
          <a:p>
            <a:pPr lvl="1">
              <a:lnSpc>
                <a:spcPct val="120000"/>
              </a:lnSpc>
            </a:pPr>
            <a:r>
              <a:rPr lang="en-US" sz="2000" dirty="0"/>
              <a:t>Well Template</a:t>
            </a:r>
          </a:p>
          <a:p>
            <a:pPr lvl="1">
              <a:lnSpc>
                <a:spcPct val="120000"/>
              </a:lnSpc>
            </a:pPr>
            <a:r>
              <a:rPr lang="en-US" sz="2000" dirty="0"/>
              <a:t>AOR Template</a:t>
            </a:r>
          </a:p>
          <a:p>
            <a:pPr>
              <a:lnSpc>
                <a:spcPct val="120000"/>
              </a:lnSpc>
            </a:pPr>
            <a:r>
              <a:rPr lang="en-US" sz="2400" dirty="0"/>
              <a:t>Data Appendix and Report</a:t>
            </a:r>
          </a:p>
          <a:p>
            <a:pPr lvl="1">
              <a:lnSpc>
                <a:spcPct val="120000"/>
              </a:lnSpc>
            </a:pPr>
            <a:r>
              <a:rPr lang="en-US" sz="2000" dirty="0"/>
              <a:t>Well Data</a:t>
            </a:r>
          </a:p>
          <a:p>
            <a:pPr lvl="1">
              <a:lnSpc>
                <a:spcPct val="120000"/>
              </a:lnSpc>
            </a:pPr>
            <a:r>
              <a:rPr lang="en-US" sz="2000" dirty="0"/>
              <a:t>AOR Data</a:t>
            </a:r>
          </a:p>
          <a:p>
            <a:pPr>
              <a:lnSpc>
                <a:spcPct val="120000"/>
              </a:lnSpc>
            </a:pPr>
            <a:r>
              <a:rPr lang="en-US" sz="2400" dirty="0"/>
              <a:t>Map</a:t>
            </a:r>
          </a:p>
          <a:p>
            <a:pPr>
              <a:lnSpc>
                <a:spcPct val="120000"/>
              </a:lnSpc>
            </a:pPr>
            <a:r>
              <a:rPr lang="en-US" sz="2400" dirty="0"/>
              <a:t>Cross Section </a:t>
            </a:r>
          </a:p>
          <a:p>
            <a:pPr>
              <a:lnSpc>
                <a:spcPct val="120000"/>
              </a:lnSpc>
            </a:pPr>
            <a:r>
              <a:rPr lang="en-US" sz="2400" dirty="0"/>
              <a:t>Seal of P.E./P.G.</a:t>
            </a:r>
          </a:p>
        </p:txBody>
      </p:sp>
    </p:spTree>
    <p:extLst>
      <p:ext uri="{BB962C8B-B14F-4D97-AF65-F5344CB8AC3E}">
        <p14:creationId xmlns:p14="http://schemas.microsoft.com/office/powerpoint/2010/main" val="30708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41A3-6641-FCED-83B1-85FA0240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7EA0F-9CB2-3698-7EE6-7BE3825E5054}"/>
              </a:ext>
            </a:extLst>
          </p:cNvPr>
          <p:cNvSpPr>
            <a:spLocks noGrp="1"/>
          </p:cNvSpPr>
          <p:nvPr>
            <p:ph type="title"/>
          </p:nvPr>
        </p:nvSpPr>
        <p:spPr>
          <a:xfrm>
            <a:off x="609600" y="274638"/>
            <a:ext cx="10972800" cy="640080"/>
          </a:xfrm>
        </p:spPr>
        <p:txBody>
          <a:bodyPr>
            <a:normAutofit/>
          </a:bodyPr>
          <a:lstStyle/>
          <a:p>
            <a:r>
              <a:rPr lang="en-US" sz="3200" dirty="0"/>
              <a:t>Well Template - Data Input</a:t>
            </a:r>
          </a:p>
        </p:txBody>
      </p:sp>
      <p:pic>
        <p:nvPicPr>
          <p:cNvPr id="8" name="Picture 7" descr="Example of Well Template">
            <a:extLst>
              <a:ext uri="{FF2B5EF4-FFF2-40B4-BE49-F238E27FC236}">
                <a16:creationId xmlns:a16="http://schemas.microsoft.com/office/drawing/2014/main" id="{562EC283-8D6B-43EF-69F2-D3F6A8579E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428" y="1313805"/>
            <a:ext cx="7953148" cy="5125067"/>
          </a:xfrm>
          <a:prstGeom prst="rect">
            <a:avLst/>
          </a:prstGeom>
        </p:spPr>
      </p:pic>
      <p:sp>
        <p:nvSpPr>
          <p:cNvPr id="6" name="Content Placeholder 2">
            <a:extLst>
              <a:ext uri="{FF2B5EF4-FFF2-40B4-BE49-F238E27FC236}">
                <a16:creationId xmlns:a16="http://schemas.microsoft.com/office/drawing/2014/main" id="{37EA64A9-E4CA-AEB5-3CFB-7E9DBCF695CA}"/>
              </a:ext>
            </a:extLst>
          </p:cNvPr>
          <p:cNvSpPr>
            <a:spLocks noGrp="1"/>
          </p:cNvSpPr>
          <p:nvPr>
            <p:ph idx="1"/>
          </p:nvPr>
        </p:nvSpPr>
        <p:spPr>
          <a:xfrm>
            <a:off x="8315864" y="1725283"/>
            <a:ext cx="3062377" cy="2734822"/>
          </a:xfrm>
        </p:spPr>
        <p:txBody>
          <a:bodyPr>
            <a:normAutofit/>
          </a:bodyPr>
          <a:lstStyle/>
          <a:p>
            <a:pPr>
              <a:lnSpc>
                <a:spcPct val="120000"/>
              </a:lnSpc>
            </a:pPr>
            <a:r>
              <a:rPr lang="en-US" sz="2400" dirty="0"/>
              <a:t>Basic Info.</a:t>
            </a:r>
          </a:p>
          <a:p>
            <a:pPr>
              <a:lnSpc>
                <a:spcPct val="120000"/>
              </a:lnSpc>
            </a:pPr>
            <a:r>
              <a:rPr lang="en-US" sz="2400" dirty="0"/>
              <a:t>Technical Data</a:t>
            </a:r>
          </a:p>
          <a:p>
            <a:pPr>
              <a:lnSpc>
                <a:spcPct val="120000"/>
              </a:lnSpc>
            </a:pPr>
            <a:r>
              <a:rPr lang="en-US" sz="2400" dirty="0"/>
              <a:t>Source of Data, Page Numbers to Appendix</a:t>
            </a:r>
          </a:p>
          <a:p>
            <a:pPr>
              <a:lnSpc>
                <a:spcPct val="120000"/>
              </a:lnSpc>
            </a:pPr>
            <a:endParaRPr lang="en-US" sz="2400" dirty="0"/>
          </a:p>
        </p:txBody>
      </p:sp>
      <p:sp>
        <p:nvSpPr>
          <p:cNvPr id="9" name="Rectangle 8">
            <a:extLst>
              <a:ext uri="{FF2B5EF4-FFF2-40B4-BE49-F238E27FC236}">
                <a16:creationId xmlns:a16="http://schemas.microsoft.com/office/drawing/2014/main" id="{44593D3A-41FD-A378-12F8-12EDBB761A86}"/>
              </a:ext>
              <a:ext uri="{C183D7F6-B498-43B3-948B-1728B52AA6E4}">
                <adec:decorative xmlns:adec="http://schemas.microsoft.com/office/drawing/2017/decorative" val="1"/>
              </a:ext>
            </a:extLst>
          </p:cNvPr>
          <p:cNvSpPr/>
          <p:nvPr/>
        </p:nvSpPr>
        <p:spPr>
          <a:xfrm>
            <a:off x="5609014" y="1889185"/>
            <a:ext cx="2739205" cy="4549687"/>
          </a:xfrm>
          <a:prstGeom prst="rect">
            <a:avLst/>
          </a:prstGeom>
          <a:solidFill>
            <a:srgbClr val="FFFF00">
              <a:alpha val="1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F19899-6E04-1F4E-5F39-A9B3C56A3960}"/>
              </a:ext>
              <a:ext uri="{C183D7F6-B498-43B3-948B-1728B52AA6E4}">
                <adec:decorative xmlns:adec="http://schemas.microsoft.com/office/drawing/2017/decorative" val="1"/>
              </a:ext>
            </a:extLst>
          </p:cNvPr>
          <p:cNvSpPr/>
          <p:nvPr/>
        </p:nvSpPr>
        <p:spPr>
          <a:xfrm>
            <a:off x="427426" y="1889185"/>
            <a:ext cx="5213943" cy="1362972"/>
          </a:xfrm>
          <a:prstGeom prst="rect">
            <a:avLst/>
          </a:prstGeom>
          <a:solidFill>
            <a:schemeClr val="accent3">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2F6AB4-E085-0093-9EB3-8CBD5BEFF38F}"/>
              </a:ext>
              <a:ext uri="{C183D7F6-B498-43B3-948B-1728B52AA6E4}">
                <adec:decorative xmlns:adec="http://schemas.microsoft.com/office/drawing/2017/decorative" val="1"/>
              </a:ext>
            </a:extLst>
          </p:cNvPr>
          <p:cNvSpPr/>
          <p:nvPr/>
        </p:nvSpPr>
        <p:spPr>
          <a:xfrm>
            <a:off x="427427" y="3347049"/>
            <a:ext cx="5213943" cy="2389516"/>
          </a:xfrm>
          <a:prstGeom prst="rect">
            <a:avLst/>
          </a:prstGeom>
          <a:solidFill>
            <a:srgbClr val="92D05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58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2355-8A1B-D67C-7EBF-ECBC38203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117B5-FCA9-4106-F7B2-09C2526500F0}"/>
              </a:ext>
            </a:extLst>
          </p:cNvPr>
          <p:cNvSpPr>
            <a:spLocks noGrp="1"/>
          </p:cNvSpPr>
          <p:nvPr>
            <p:ph type="title"/>
          </p:nvPr>
        </p:nvSpPr>
        <p:spPr>
          <a:xfrm>
            <a:off x="609600" y="274638"/>
            <a:ext cx="10972800" cy="640080"/>
          </a:xfrm>
        </p:spPr>
        <p:txBody>
          <a:bodyPr>
            <a:normAutofit/>
          </a:bodyPr>
          <a:lstStyle/>
          <a:p>
            <a:r>
              <a:rPr lang="en-US" sz="3200" dirty="0"/>
              <a:t>Well Template - Confinement</a:t>
            </a:r>
          </a:p>
        </p:txBody>
      </p:sp>
      <p:sp>
        <p:nvSpPr>
          <p:cNvPr id="3" name="Content Placeholder 2">
            <a:extLst>
              <a:ext uri="{FF2B5EF4-FFF2-40B4-BE49-F238E27FC236}">
                <a16:creationId xmlns:a16="http://schemas.microsoft.com/office/drawing/2014/main" id="{3078FC0F-F1FC-BFC2-299F-2212A43AAB72}"/>
              </a:ext>
            </a:extLst>
          </p:cNvPr>
          <p:cNvSpPr>
            <a:spLocks noGrp="1"/>
          </p:cNvSpPr>
          <p:nvPr>
            <p:ph idx="1"/>
          </p:nvPr>
        </p:nvSpPr>
        <p:spPr>
          <a:xfrm>
            <a:off x="609600" y="1066800"/>
            <a:ext cx="10972800" cy="5377131"/>
          </a:xfrm>
        </p:spPr>
        <p:txBody>
          <a:bodyPr>
            <a:normAutofit/>
          </a:bodyPr>
          <a:lstStyle/>
          <a:p>
            <a:pPr marL="0" indent="0">
              <a:buNone/>
            </a:pPr>
            <a:endParaRPr lang="en-US" dirty="0"/>
          </a:p>
          <a:p>
            <a:r>
              <a:rPr lang="en-US" sz="2900" dirty="0">
                <a:solidFill>
                  <a:srgbClr val="000000"/>
                </a:solidFill>
                <a:effectLst/>
                <a:latin typeface="+mj-lt"/>
                <a:ea typeface="Aptos" panose="020B0004020202020204" pitchFamily="34" charset="0"/>
                <a:cs typeface="Times New Roman" panose="02020603050405020304" pitchFamily="18" charset="0"/>
              </a:rPr>
              <a:t>Upper and lower boundaries of the permitted injection interval must prevent fracture growth out the injection interval, as well as act as a permeability barrier. </a:t>
            </a:r>
          </a:p>
          <a:p>
            <a:endParaRPr lang="en-US" sz="1800" dirty="0">
              <a:solidFill>
                <a:srgbClr val="000000"/>
              </a:solidFill>
              <a:effectLst/>
              <a:latin typeface="+mj-lt"/>
              <a:ea typeface="Aptos" panose="020B0004020202020204" pitchFamily="34" charset="0"/>
              <a:cs typeface="Times New Roman" panose="02020603050405020304" pitchFamily="18" charset="0"/>
            </a:endParaRPr>
          </a:p>
          <a:p>
            <a:r>
              <a:rPr lang="en-US" sz="3200" dirty="0"/>
              <a:t>In-situ minimum stresses (frac gradients): step rate test, sonic log interpretation, diagnostic fracture injection test (DFIT).</a:t>
            </a:r>
          </a:p>
          <a:p>
            <a:pPr marL="457200" lvl="1" indent="0" algn="ctr">
              <a:buNone/>
            </a:pPr>
            <a:r>
              <a:rPr lang="en-US" sz="2400" dirty="0"/>
              <a:t>Remember: add reference wells to cross-section.</a:t>
            </a:r>
          </a:p>
          <a:p>
            <a:pPr marL="457200" lvl="1" indent="0" algn="ctr">
              <a:buNone/>
            </a:pPr>
            <a:r>
              <a:rPr lang="en-US" sz="2400" dirty="0"/>
              <a:t>Create report and appendix of source data (show your work).</a:t>
            </a:r>
          </a:p>
          <a:p>
            <a:pPr marL="0" indent="0">
              <a:buNone/>
            </a:pPr>
            <a:endParaRPr lang="en-US" sz="2900" dirty="0">
              <a:solidFill>
                <a:srgbClr val="000000"/>
              </a:solidFill>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39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B33FA-F0FF-858C-2E19-DC91C5998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CA556-CDBE-7584-83B1-7E6F71CFBE1F}"/>
              </a:ext>
            </a:extLst>
          </p:cNvPr>
          <p:cNvSpPr>
            <a:spLocks noGrp="1"/>
          </p:cNvSpPr>
          <p:nvPr>
            <p:ph type="title"/>
          </p:nvPr>
        </p:nvSpPr>
        <p:spPr>
          <a:xfrm>
            <a:off x="609600" y="274638"/>
            <a:ext cx="10972800" cy="640080"/>
          </a:xfrm>
        </p:spPr>
        <p:txBody>
          <a:bodyPr>
            <a:normAutofit/>
          </a:bodyPr>
          <a:lstStyle/>
          <a:p>
            <a:r>
              <a:rPr lang="en-US" sz="3200" dirty="0"/>
              <a:t>Well Template – Pore Pressure</a:t>
            </a:r>
          </a:p>
        </p:txBody>
      </p:sp>
      <p:sp>
        <p:nvSpPr>
          <p:cNvPr id="3" name="Content Placeholder 2">
            <a:extLst>
              <a:ext uri="{FF2B5EF4-FFF2-40B4-BE49-F238E27FC236}">
                <a16:creationId xmlns:a16="http://schemas.microsoft.com/office/drawing/2014/main" id="{A25F668E-1EE0-F3C9-8CA6-6DAE038FC411}"/>
              </a:ext>
            </a:extLst>
          </p:cNvPr>
          <p:cNvSpPr>
            <a:spLocks noGrp="1"/>
          </p:cNvSpPr>
          <p:nvPr>
            <p:ph idx="1"/>
          </p:nvPr>
        </p:nvSpPr>
        <p:spPr>
          <a:xfrm>
            <a:off x="609600" y="1066800"/>
            <a:ext cx="10972800" cy="5377131"/>
          </a:xfrm>
        </p:spPr>
        <p:txBody>
          <a:bodyPr>
            <a:normAutofit/>
          </a:bodyPr>
          <a:lstStyle/>
          <a:p>
            <a:r>
              <a:rPr lang="en-US" sz="2800" dirty="0"/>
              <a:t>Average reservoir pressure: BHP measurements, injection / fall-off testing.</a:t>
            </a:r>
          </a:p>
          <a:p>
            <a:endParaRPr lang="en-US" sz="1800" dirty="0"/>
          </a:p>
          <a:p>
            <a:r>
              <a:rPr lang="en-US" sz="2800" dirty="0"/>
              <a:t>Depth Reference for Measurement</a:t>
            </a:r>
          </a:p>
          <a:p>
            <a:endParaRPr lang="en-US" sz="1800" dirty="0"/>
          </a:p>
          <a:p>
            <a:r>
              <a:rPr lang="en-US" sz="2800" dirty="0"/>
              <a:t>Date of Measurement</a:t>
            </a:r>
          </a:p>
          <a:p>
            <a:endParaRPr lang="en-US" sz="2400" dirty="0"/>
          </a:p>
          <a:p>
            <a:endParaRPr lang="en-US" sz="2400" dirty="0"/>
          </a:p>
          <a:p>
            <a:pPr marL="457200" lvl="1" indent="0" algn="ctr">
              <a:buNone/>
            </a:pPr>
            <a:r>
              <a:rPr lang="en-US" dirty="0"/>
              <a:t>Remember: add reference wells to cross-section.</a:t>
            </a:r>
          </a:p>
          <a:p>
            <a:pPr marL="457200" lvl="1" indent="0" algn="ctr">
              <a:buNone/>
            </a:pPr>
            <a:r>
              <a:rPr lang="en-US" dirty="0"/>
              <a:t>Create report and appendix of source data (show your work).</a:t>
            </a:r>
          </a:p>
          <a:p>
            <a:pPr marL="0" indent="0">
              <a:buNone/>
            </a:pPr>
            <a:endParaRPr lang="en-US" dirty="0"/>
          </a:p>
        </p:txBody>
      </p:sp>
    </p:spTree>
    <p:extLst>
      <p:ext uri="{BB962C8B-B14F-4D97-AF65-F5344CB8AC3E}">
        <p14:creationId xmlns:p14="http://schemas.microsoft.com/office/powerpoint/2010/main" val="401829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CB3DA-7497-331D-0387-29441D1AA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28225-F9CA-FE8A-00DC-D4A1D5F2221E}"/>
              </a:ext>
            </a:extLst>
          </p:cNvPr>
          <p:cNvSpPr>
            <a:spLocks noGrp="1"/>
          </p:cNvSpPr>
          <p:nvPr>
            <p:ph type="title"/>
          </p:nvPr>
        </p:nvSpPr>
        <p:spPr>
          <a:xfrm>
            <a:off x="609600" y="274638"/>
            <a:ext cx="10972800" cy="640080"/>
          </a:xfrm>
        </p:spPr>
        <p:txBody>
          <a:bodyPr>
            <a:normAutofit/>
          </a:bodyPr>
          <a:lstStyle/>
          <a:p>
            <a:r>
              <a:rPr lang="en-US" sz="3200" dirty="0"/>
              <a:t>Well Template – Permit Interval</a:t>
            </a:r>
          </a:p>
        </p:txBody>
      </p:sp>
      <p:sp>
        <p:nvSpPr>
          <p:cNvPr id="3" name="Content Placeholder 2">
            <a:extLst>
              <a:ext uri="{FF2B5EF4-FFF2-40B4-BE49-F238E27FC236}">
                <a16:creationId xmlns:a16="http://schemas.microsoft.com/office/drawing/2014/main" id="{11A9911F-E22D-3C07-A50B-E22B01D13124}"/>
              </a:ext>
            </a:extLst>
          </p:cNvPr>
          <p:cNvSpPr>
            <a:spLocks noGrp="1"/>
          </p:cNvSpPr>
          <p:nvPr>
            <p:ph idx="1"/>
          </p:nvPr>
        </p:nvSpPr>
        <p:spPr>
          <a:xfrm>
            <a:off x="609600" y="1066800"/>
            <a:ext cx="10972800" cy="5377131"/>
          </a:xfrm>
        </p:spPr>
        <p:txBody>
          <a:bodyPr>
            <a:normAutofit fontScale="92500" lnSpcReduction="10000"/>
          </a:bodyPr>
          <a:lstStyle/>
          <a:p>
            <a:pPr marL="0" indent="0">
              <a:buNone/>
            </a:pPr>
            <a:r>
              <a:rPr lang="en-US" dirty="0"/>
              <a:t>Continuous confining interval </a:t>
            </a:r>
            <a:endParaRPr lang="en-US" sz="2900" dirty="0">
              <a:solidFill>
                <a:srgbClr val="000000"/>
              </a:solidFill>
              <a:latin typeface="+mj-lt"/>
              <a:cs typeface="Times New Roman" panose="02020603050405020304" pitchFamily="18" charset="0"/>
            </a:endParaRPr>
          </a:p>
          <a:p>
            <a:r>
              <a:rPr lang="en-US" sz="2900" dirty="0">
                <a:solidFill>
                  <a:srgbClr val="000000"/>
                </a:solidFill>
                <a:latin typeface="+mj-lt"/>
                <a:cs typeface="Times New Roman" panose="02020603050405020304" pitchFamily="18" charset="0"/>
              </a:rPr>
              <a:t>Bottom of upper confining interval is assumed to be top of permitted injection interval. </a:t>
            </a:r>
          </a:p>
          <a:p>
            <a:endParaRPr lang="en-US" sz="1700" dirty="0">
              <a:solidFill>
                <a:srgbClr val="000000"/>
              </a:solidFill>
              <a:latin typeface="+mj-lt"/>
              <a:cs typeface="Times New Roman" panose="02020603050405020304" pitchFamily="18" charset="0"/>
            </a:endParaRPr>
          </a:p>
          <a:p>
            <a:r>
              <a:rPr lang="en-US" sz="2900" dirty="0">
                <a:solidFill>
                  <a:srgbClr val="000000"/>
                </a:solidFill>
                <a:latin typeface="+mj-lt"/>
                <a:cs typeface="Times New Roman" panose="02020603050405020304" pitchFamily="18" charset="0"/>
              </a:rPr>
              <a:t>Similarly, bottom of permitted injection interval is assumed to be top of the lower confinement.</a:t>
            </a:r>
          </a:p>
          <a:p>
            <a:endParaRPr lang="en-US" sz="1700" dirty="0">
              <a:solidFill>
                <a:srgbClr val="000000"/>
              </a:solidFill>
              <a:latin typeface="+mj-lt"/>
              <a:cs typeface="Times New Roman" panose="02020603050405020304" pitchFamily="18" charset="0"/>
            </a:endParaRPr>
          </a:p>
          <a:p>
            <a:r>
              <a:rPr lang="en-US" sz="2900" dirty="0">
                <a:solidFill>
                  <a:srgbClr val="000000"/>
                </a:solidFill>
                <a:latin typeface="+mj-lt"/>
                <a:cs typeface="Times New Roman" panose="02020603050405020304" pitchFamily="18" charset="0"/>
              </a:rPr>
              <a:t>Permeability contrast</a:t>
            </a:r>
          </a:p>
          <a:p>
            <a:endParaRPr lang="en-US" sz="1700" dirty="0">
              <a:solidFill>
                <a:srgbClr val="000000"/>
              </a:solidFill>
              <a:latin typeface="+mj-lt"/>
              <a:cs typeface="Times New Roman" panose="02020603050405020304" pitchFamily="18" charset="0"/>
            </a:endParaRPr>
          </a:p>
          <a:p>
            <a:r>
              <a:rPr lang="en-US" sz="2900" dirty="0">
                <a:solidFill>
                  <a:srgbClr val="000000"/>
                </a:solidFill>
                <a:latin typeface="+mj-lt"/>
                <a:cs typeface="Times New Roman" panose="02020603050405020304" pitchFamily="18" charset="0"/>
              </a:rPr>
              <a:t>Stress contrast</a:t>
            </a:r>
          </a:p>
          <a:p>
            <a:endParaRPr lang="en-US" sz="1700" dirty="0">
              <a:solidFill>
                <a:srgbClr val="000000"/>
              </a:solidFill>
              <a:latin typeface="+mj-lt"/>
              <a:cs typeface="Times New Roman" panose="02020603050405020304" pitchFamily="18" charset="0"/>
            </a:endParaRPr>
          </a:p>
          <a:p>
            <a:r>
              <a:rPr lang="en-US" sz="2900" dirty="0">
                <a:solidFill>
                  <a:srgbClr val="000000"/>
                </a:solidFill>
                <a:latin typeface="+mj-lt"/>
                <a:cs typeface="Times New Roman" panose="02020603050405020304" pitchFamily="18" charset="0"/>
              </a:rPr>
              <a:t>Confining intervals above or below: minimum of 25 ft w/ adequate mechanical properties.  </a:t>
            </a:r>
          </a:p>
          <a:p>
            <a:pPr marL="0" indent="0">
              <a:buNone/>
            </a:pPr>
            <a:endParaRPr lang="en-US" sz="2900" dirty="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113023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A43D-A202-71DD-3FD9-D9C465289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72C4C-310A-C47D-8E53-FDAD748BB5F7}"/>
              </a:ext>
            </a:extLst>
          </p:cNvPr>
          <p:cNvSpPr>
            <a:spLocks noGrp="1"/>
          </p:cNvSpPr>
          <p:nvPr>
            <p:ph type="title"/>
          </p:nvPr>
        </p:nvSpPr>
        <p:spPr>
          <a:xfrm>
            <a:off x="609600" y="274638"/>
            <a:ext cx="10972800" cy="640080"/>
          </a:xfrm>
        </p:spPr>
        <p:txBody>
          <a:bodyPr>
            <a:normAutofit/>
          </a:bodyPr>
          <a:lstStyle/>
          <a:p>
            <a:r>
              <a:rPr lang="en-US" sz="3200" dirty="0"/>
              <a:t>Well Template – Other </a:t>
            </a:r>
          </a:p>
        </p:txBody>
      </p:sp>
      <p:sp>
        <p:nvSpPr>
          <p:cNvPr id="3" name="Content Placeholder 2">
            <a:extLst>
              <a:ext uri="{FF2B5EF4-FFF2-40B4-BE49-F238E27FC236}">
                <a16:creationId xmlns:a16="http://schemas.microsoft.com/office/drawing/2014/main" id="{24E28E94-3245-1DC2-37E4-9603B4EA8E32}"/>
              </a:ext>
            </a:extLst>
          </p:cNvPr>
          <p:cNvSpPr>
            <a:spLocks noGrp="1"/>
          </p:cNvSpPr>
          <p:nvPr>
            <p:ph idx="1"/>
          </p:nvPr>
        </p:nvSpPr>
        <p:spPr>
          <a:xfrm>
            <a:off x="609600" y="1066800"/>
            <a:ext cx="10972800" cy="5377131"/>
          </a:xfrm>
        </p:spPr>
        <p:txBody>
          <a:bodyPr>
            <a:normAutofit/>
          </a:bodyPr>
          <a:lstStyle/>
          <a:p>
            <a:pPr marL="0" indent="0">
              <a:buNone/>
            </a:pPr>
            <a:endParaRPr lang="en-US" dirty="0"/>
          </a:p>
          <a:p>
            <a:r>
              <a:rPr lang="en-US" sz="2800" b="1" dirty="0"/>
              <a:t>AVERAGE DENSITY </a:t>
            </a:r>
            <a:r>
              <a:rPr lang="en-US" sz="2800" dirty="0"/>
              <a:t>of injection fluids</a:t>
            </a:r>
          </a:p>
          <a:p>
            <a:endParaRPr lang="en-US" sz="2800" b="1" u="sng" dirty="0"/>
          </a:p>
          <a:p>
            <a:r>
              <a:rPr lang="en-US" sz="2800" b="1" dirty="0"/>
              <a:t>POROSITY / PERMEABILITY</a:t>
            </a:r>
          </a:p>
        </p:txBody>
      </p:sp>
    </p:spTree>
    <p:extLst>
      <p:ext uri="{BB962C8B-B14F-4D97-AF65-F5344CB8AC3E}">
        <p14:creationId xmlns:p14="http://schemas.microsoft.com/office/powerpoint/2010/main" val="192868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4052-39B5-F18D-3483-CF5200427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427D8-0B46-986C-4F0A-907D0A8636C3}"/>
              </a:ext>
            </a:extLst>
          </p:cNvPr>
          <p:cNvSpPr>
            <a:spLocks noGrp="1"/>
          </p:cNvSpPr>
          <p:nvPr>
            <p:ph type="title"/>
          </p:nvPr>
        </p:nvSpPr>
        <p:spPr/>
        <p:txBody>
          <a:bodyPr/>
          <a:lstStyle/>
          <a:p>
            <a:r>
              <a:rPr lang="en-US" dirty="0"/>
              <a:t>Well Template –</a:t>
            </a:r>
            <a:r>
              <a:rPr lang="en-US" sz="3600" dirty="0"/>
              <a:t> Data Appendix</a:t>
            </a:r>
            <a:endParaRPr lang="en-US" dirty="0"/>
          </a:p>
        </p:txBody>
      </p:sp>
      <p:sp>
        <p:nvSpPr>
          <p:cNvPr id="3" name="Content Placeholder 2">
            <a:extLst>
              <a:ext uri="{FF2B5EF4-FFF2-40B4-BE49-F238E27FC236}">
                <a16:creationId xmlns:a16="http://schemas.microsoft.com/office/drawing/2014/main" id="{153419E6-F5D3-FA74-2E79-3E309118E045}"/>
              </a:ext>
            </a:extLst>
          </p:cNvPr>
          <p:cNvSpPr>
            <a:spLocks noGrp="1"/>
          </p:cNvSpPr>
          <p:nvPr>
            <p:ph idx="1"/>
          </p:nvPr>
        </p:nvSpPr>
        <p:spPr/>
        <p:txBody>
          <a:bodyPr>
            <a:normAutofit/>
          </a:bodyPr>
          <a:lstStyle/>
          <a:p>
            <a:r>
              <a:rPr lang="en-US" sz="2800" dirty="0"/>
              <a:t>Well logs may be submitted as image files with the formation contact picks annotated. </a:t>
            </a:r>
          </a:p>
          <a:p>
            <a:endParaRPr lang="en-US" sz="1800" dirty="0"/>
          </a:p>
          <a:p>
            <a:r>
              <a:rPr lang="en-US" sz="2800" dirty="0"/>
              <a:t>Most of the supplemental report documents and reference materials should be collated into a single .pdf file with a table of contents and page numbers.</a:t>
            </a:r>
          </a:p>
          <a:p>
            <a:endParaRPr lang="en-US" sz="1800" dirty="0"/>
          </a:p>
          <a:p>
            <a:r>
              <a:rPr lang="en-US" sz="2800" dirty="0"/>
              <a:t>References on ‘Well Template – Sources of Data’</a:t>
            </a:r>
          </a:p>
        </p:txBody>
      </p:sp>
    </p:spTree>
    <p:extLst>
      <p:ext uri="{BB962C8B-B14F-4D97-AF65-F5344CB8AC3E}">
        <p14:creationId xmlns:p14="http://schemas.microsoft.com/office/powerpoint/2010/main" val="309724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B75C-D7A9-6A9F-259E-220F9ADAE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9E2C1-C228-C77E-710E-1845D0BD6286}"/>
              </a:ext>
            </a:extLst>
          </p:cNvPr>
          <p:cNvSpPr>
            <a:spLocks noGrp="1"/>
          </p:cNvSpPr>
          <p:nvPr>
            <p:ph type="title"/>
          </p:nvPr>
        </p:nvSpPr>
        <p:spPr>
          <a:xfrm>
            <a:off x="609600" y="274638"/>
            <a:ext cx="10972800" cy="640080"/>
          </a:xfrm>
        </p:spPr>
        <p:txBody>
          <a:bodyPr>
            <a:normAutofit/>
          </a:bodyPr>
          <a:lstStyle/>
          <a:p>
            <a:r>
              <a:rPr lang="en-US" sz="3200" dirty="0"/>
              <a:t>AOR Template – Input Data </a:t>
            </a:r>
            <a:r>
              <a:rPr lang="en-US" sz="2400" dirty="0"/>
              <a:t>(1 of 2)</a:t>
            </a:r>
            <a:endParaRPr lang="en-US" sz="3200" dirty="0"/>
          </a:p>
        </p:txBody>
      </p:sp>
      <p:pic>
        <p:nvPicPr>
          <p:cNvPr id="5" name="Picture 4" descr="Example of AOR Template">
            <a:extLst>
              <a:ext uri="{FF2B5EF4-FFF2-40B4-BE49-F238E27FC236}">
                <a16:creationId xmlns:a16="http://schemas.microsoft.com/office/drawing/2014/main" id="{6C28D6EB-8EE0-E692-358E-B548DB5CDAE5}"/>
              </a:ext>
            </a:extLst>
          </p:cNvPr>
          <p:cNvPicPr>
            <a:picLocks noChangeAspect="1"/>
          </p:cNvPicPr>
          <p:nvPr/>
        </p:nvPicPr>
        <p:blipFill>
          <a:blip r:embed="rId3"/>
          <a:stretch>
            <a:fillRect/>
          </a:stretch>
        </p:blipFill>
        <p:spPr>
          <a:xfrm>
            <a:off x="381000" y="1143000"/>
            <a:ext cx="11734800" cy="4765526"/>
          </a:xfrm>
          <a:prstGeom prst="rect">
            <a:avLst/>
          </a:prstGeom>
        </p:spPr>
      </p:pic>
    </p:spTree>
    <p:extLst>
      <p:ext uri="{BB962C8B-B14F-4D97-AF65-F5344CB8AC3E}">
        <p14:creationId xmlns:p14="http://schemas.microsoft.com/office/powerpoint/2010/main" val="352677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2513-564B-06FF-C8D4-9D9F3BB37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78728-AB06-C7A7-C8FE-EC302F41B2D5}"/>
              </a:ext>
            </a:extLst>
          </p:cNvPr>
          <p:cNvSpPr>
            <a:spLocks noGrp="1"/>
          </p:cNvSpPr>
          <p:nvPr>
            <p:ph type="title"/>
          </p:nvPr>
        </p:nvSpPr>
        <p:spPr>
          <a:xfrm>
            <a:off x="609600" y="274638"/>
            <a:ext cx="10972800" cy="640080"/>
          </a:xfrm>
        </p:spPr>
        <p:txBody>
          <a:bodyPr>
            <a:normAutofit/>
          </a:bodyPr>
          <a:lstStyle/>
          <a:p>
            <a:r>
              <a:rPr lang="en-US" sz="3200" dirty="0"/>
              <a:t>AOR Template – Input Data </a:t>
            </a:r>
            <a:r>
              <a:rPr lang="en-US" sz="2400" dirty="0"/>
              <a:t>(2 of 2)</a:t>
            </a:r>
            <a:endParaRPr lang="en-US" sz="3200" dirty="0"/>
          </a:p>
        </p:txBody>
      </p:sp>
      <p:sp>
        <p:nvSpPr>
          <p:cNvPr id="4" name="TextBox 3">
            <a:extLst>
              <a:ext uri="{FF2B5EF4-FFF2-40B4-BE49-F238E27FC236}">
                <a16:creationId xmlns:a16="http://schemas.microsoft.com/office/drawing/2014/main" id="{CC629368-18C8-FA0A-6AB2-CCBC8F647E1C}"/>
              </a:ext>
            </a:extLst>
          </p:cNvPr>
          <p:cNvSpPr txBox="1"/>
          <p:nvPr/>
        </p:nvSpPr>
        <p:spPr>
          <a:xfrm>
            <a:off x="672860" y="1483741"/>
            <a:ext cx="10437963" cy="3477875"/>
          </a:xfrm>
          <a:prstGeom prst="rect">
            <a:avLst/>
          </a:prstGeom>
          <a:noFill/>
        </p:spPr>
        <p:txBody>
          <a:bodyPr wrap="square">
            <a:spAutoFit/>
          </a:bodyPr>
          <a:lstStyle/>
          <a:p>
            <a:r>
              <a:rPr lang="en-US" sz="2800" dirty="0"/>
              <a:t>‘AOR Template’ Worksheet:</a:t>
            </a:r>
          </a:p>
          <a:p>
            <a:pPr marL="457200" indent="-457200">
              <a:buFont typeface="Arial" panose="020B0604020202020204" pitchFamily="34" charset="0"/>
              <a:buChar char="•"/>
            </a:pPr>
            <a:r>
              <a:rPr lang="en-US" sz="2800" dirty="0"/>
              <a:t>Sorted by distance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Columns A-AD completed for ½-mile AOR</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Columns A-Q completed for 2-mile AOR</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If any information is unavailable or not applicable do not estimate, mark clearly as “unavailable” or “NA.”</a:t>
            </a:r>
          </a:p>
        </p:txBody>
      </p:sp>
    </p:spTree>
    <p:extLst>
      <p:ext uri="{BB962C8B-B14F-4D97-AF65-F5344CB8AC3E}">
        <p14:creationId xmlns:p14="http://schemas.microsoft.com/office/powerpoint/2010/main" val="378443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52D2-2444-66AD-9B0B-ED2BBCCB5346}"/>
              </a:ext>
            </a:extLst>
          </p:cNvPr>
          <p:cNvSpPr txBox="1">
            <a:spLocks noGrp="1"/>
          </p:cNvSpPr>
          <p:nvPr>
            <p:ph type="title" idx="4294967295"/>
          </p:nvPr>
        </p:nvSpPr>
        <p:spPr>
          <a:xfrm>
            <a:off x="609600" y="274638"/>
            <a:ext cx="10972800" cy="64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j-ea"/>
                <a:cs typeface="+mj-cs"/>
              </a:rPr>
              <a:t>Today’s Agenda</a:t>
            </a:r>
          </a:p>
        </p:txBody>
      </p:sp>
      <p:sp>
        <p:nvSpPr>
          <p:cNvPr id="3" name="Content Placeholder 2">
            <a:extLst>
              <a:ext uri="{FF2B5EF4-FFF2-40B4-BE49-F238E27FC236}">
                <a16:creationId xmlns:a16="http://schemas.microsoft.com/office/drawing/2014/main" id="{2C93B5E8-0721-E7BC-3EBC-6168B8CBE108}"/>
              </a:ext>
            </a:extLst>
          </p:cNvPr>
          <p:cNvSpPr txBox="1">
            <a:spLocks/>
          </p:cNvSpPr>
          <p:nvPr/>
        </p:nvSpPr>
        <p:spPr>
          <a:xfrm>
            <a:off x="609600" y="1143001"/>
            <a:ext cx="10972800" cy="49831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800" dirty="0"/>
              <a:t>History	</a:t>
            </a:r>
          </a:p>
          <a:p>
            <a:pPr>
              <a:lnSpc>
                <a:spcPct val="120000"/>
              </a:lnSpc>
            </a:pPr>
            <a:r>
              <a:rPr lang="en-US" sz="2800" dirty="0"/>
              <a:t>Applicability</a:t>
            </a:r>
          </a:p>
          <a:p>
            <a:pPr>
              <a:lnSpc>
                <a:spcPct val="120000"/>
              </a:lnSpc>
            </a:pPr>
            <a:r>
              <a:rPr lang="en-US" sz="2800" dirty="0"/>
              <a:t>Elements of the Review</a:t>
            </a:r>
          </a:p>
          <a:p>
            <a:pPr>
              <a:lnSpc>
                <a:spcPct val="120000"/>
              </a:lnSpc>
            </a:pPr>
            <a:r>
              <a:rPr lang="en-US" sz="2800" dirty="0"/>
              <a:t>Post-Permitting Requirements and Special Conditions</a:t>
            </a:r>
          </a:p>
          <a:p>
            <a:pPr>
              <a:lnSpc>
                <a:spcPct val="120000"/>
              </a:lnSpc>
            </a:pPr>
            <a:r>
              <a:rPr lang="en-US" sz="2800" dirty="0"/>
              <a:t>Seismicity </a:t>
            </a:r>
            <a:endParaRPr lang="en-US" sz="2400" dirty="0"/>
          </a:p>
          <a:p>
            <a:pPr>
              <a:lnSpc>
                <a:spcPct val="120000"/>
              </a:lnSpc>
            </a:pPr>
            <a:r>
              <a:rPr lang="en-US" sz="2800" dirty="0"/>
              <a:t>Demonstration</a:t>
            </a:r>
          </a:p>
          <a:p>
            <a:pPr marL="457200" lvl="1" indent="0">
              <a:lnSpc>
                <a:spcPct val="120000"/>
              </a:lnSpc>
              <a:buNone/>
            </a:pPr>
            <a:endParaRPr lang="en-US" sz="24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3173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7DB2-34F8-1906-3204-C376EFF4C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38BBF-104E-A162-27AA-69F168E84BBD}"/>
              </a:ext>
            </a:extLst>
          </p:cNvPr>
          <p:cNvSpPr>
            <a:spLocks noGrp="1"/>
          </p:cNvSpPr>
          <p:nvPr>
            <p:ph type="title"/>
          </p:nvPr>
        </p:nvSpPr>
        <p:spPr>
          <a:xfrm>
            <a:off x="609600" y="274638"/>
            <a:ext cx="10972800" cy="640080"/>
          </a:xfrm>
        </p:spPr>
        <p:txBody>
          <a:bodyPr>
            <a:normAutofit/>
          </a:bodyPr>
          <a:lstStyle/>
          <a:p>
            <a:r>
              <a:rPr lang="en-US" sz="3200" dirty="0"/>
              <a:t>AOR Criteria: 0 to ½ mile</a:t>
            </a:r>
          </a:p>
        </p:txBody>
      </p:sp>
      <p:sp>
        <p:nvSpPr>
          <p:cNvPr id="3" name="Content Placeholder 2">
            <a:extLst>
              <a:ext uri="{FF2B5EF4-FFF2-40B4-BE49-F238E27FC236}">
                <a16:creationId xmlns:a16="http://schemas.microsoft.com/office/drawing/2014/main" id="{346088D5-8AA6-E2BF-5E2A-0E3C7CEEBB0C}"/>
              </a:ext>
            </a:extLst>
          </p:cNvPr>
          <p:cNvSpPr>
            <a:spLocks noGrp="1"/>
          </p:cNvSpPr>
          <p:nvPr>
            <p:ph idx="1"/>
          </p:nvPr>
        </p:nvSpPr>
        <p:spPr/>
        <p:txBody>
          <a:bodyPr>
            <a:normAutofit fontScale="92500" lnSpcReduction="10000"/>
          </a:bodyPr>
          <a:lstStyle/>
          <a:p>
            <a:pPr>
              <a:lnSpc>
                <a:spcPct val="120000"/>
              </a:lnSpc>
            </a:pPr>
            <a:r>
              <a:rPr lang="en-US" sz="3000" b="1" dirty="0"/>
              <a:t>PASS/FAIL RADIUS OF REVIEW</a:t>
            </a:r>
          </a:p>
          <a:p>
            <a:pPr lvl="1">
              <a:lnSpc>
                <a:spcPct val="120000"/>
              </a:lnSpc>
            </a:pPr>
            <a:r>
              <a:rPr lang="en-US" dirty="0"/>
              <a:t>Operator is required to assess completion and cementing records of all known wells in the ½-mile radius. Offset wells must:</a:t>
            </a:r>
          </a:p>
          <a:p>
            <a:pPr lvl="2">
              <a:lnSpc>
                <a:spcPct val="120000"/>
              </a:lnSpc>
            </a:pPr>
            <a:r>
              <a:rPr lang="en-US" dirty="0"/>
              <a:t>have cement across the injection interval and the cement in the offset wells is adequate to keep injected fluids in the injection interval.</a:t>
            </a:r>
          </a:p>
          <a:p>
            <a:pPr lvl="2">
              <a:lnSpc>
                <a:spcPct val="120000"/>
              </a:lnSpc>
            </a:pPr>
            <a:endParaRPr lang="en-US" sz="1100" dirty="0"/>
          </a:p>
          <a:p>
            <a:pPr lvl="2">
              <a:lnSpc>
                <a:spcPct val="120000"/>
              </a:lnSpc>
            </a:pPr>
            <a:r>
              <a:rPr lang="en-US" dirty="0"/>
              <a:t>have all applicable plugging records to indicate the BUQW is protected from injection in the subject well.</a:t>
            </a:r>
          </a:p>
          <a:p>
            <a:pPr lvl="2">
              <a:lnSpc>
                <a:spcPct val="120000"/>
              </a:lnSpc>
            </a:pPr>
            <a:endParaRPr lang="en-US" sz="1100" dirty="0"/>
          </a:p>
          <a:p>
            <a:pPr lvl="2">
              <a:lnSpc>
                <a:spcPct val="120000"/>
              </a:lnSpc>
            </a:pPr>
            <a:r>
              <a:rPr lang="en-US" dirty="0"/>
              <a:t>contain no orphan wells, improperly plugged or abandoned wells within the ½-mile AOR. </a:t>
            </a:r>
          </a:p>
          <a:p>
            <a:pPr marL="0" indent="0">
              <a:buNone/>
            </a:pPr>
            <a:endParaRPr lang="en-US" dirty="0"/>
          </a:p>
        </p:txBody>
      </p:sp>
    </p:spTree>
    <p:extLst>
      <p:ext uri="{BB962C8B-B14F-4D97-AF65-F5344CB8AC3E}">
        <p14:creationId xmlns:p14="http://schemas.microsoft.com/office/powerpoint/2010/main" val="82926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8AD6E-9899-E8F8-7B16-E9C445DCE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E74EF-B1A4-9F90-D4C1-94F64FE563F7}"/>
              </a:ext>
            </a:extLst>
          </p:cNvPr>
          <p:cNvSpPr>
            <a:spLocks noGrp="1"/>
          </p:cNvSpPr>
          <p:nvPr>
            <p:ph type="title"/>
          </p:nvPr>
        </p:nvSpPr>
        <p:spPr>
          <a:xfrm>
            <a:off x="609600" y="274638"/>
            <a:ext cx="10972800" cy="640080"/>
          </a:xfrm>
        </p:spPr>
        <p:txBody>
          <a:bodyPr>
            <a:normAutofit/>
          </a:bodyPr>
          <a:lstStyle/>
          <a:p>
            <a:r>
              <a:rPr lang="en-US" sz="3200" dirty="0"/>
              <a:t>AOR Criteria: ½ to 2 mile</a:t>
            </a:r>
          </a:p>
        </p:txBody>
      </p:sp>
      <p:sp>
        <p:nvSpPr>
          <p:cNvPr id="3" name="Content Placeholder 2">
            <a:extLst>
              <a:ext uri="{FF2B5EF4-FFF2-40B4-BE49-F238E27FC236}">
                <a16:creationId xmlns:a16="http://schemas.microsoft.com/office/drawing/2014/main" id="{BFCC4C5A-F365-5997-E3D2-8BD2DA03686F}"/>
              </a:ext>
            </a:extLst>
          </p:cNvPr>
          <p:cNvSpPr>
            <a:spLocks noGrp="1"/>
          </p:cNvSpPr>
          <p:nvPr>
            <p:ph idx="1"/>
          </p:nvPr>
        </p:nvSpPr>
        <p:spPr/>
        <p:txBody>
          <a:bodyPr/>
          <a:lstStyle/>
          <a:p>
            <a:pPr>
              <a:lnSpc>
                <a:spcPct val="120000"/>
              </a:lnSpc>
            </a:pPr>
            <a:r>
              <a:rPr lang="en-US" b="1" dirty="0"/>
              <a:t>WELLBORE DATA INTEGRITY RADIUS OF REVIEW</a:t>
            </a:r>
          </a:p>
          <a:p>
            <a:pPr lvl="1">
              <a:lnSpc>
                <a:spcPct val="120000"/>
              </a:lnSpc>
            </a:pPr>
            <a:r>
              <a:rPr lang="en-US" dirty="0"/>
              <a:t>If wells in the area between ½ and 2 miles are classified as orphan wells or have insufficient cementing, plugging or completion records, then the MSIP for that permit will automatically receive a 0.05 psi/ft reduction.</a:t>
            </a:r>
          </a:p>
        </p:txBody>
      </p:sp>
    </p:spTree>
    <p:extLst>
      <p:ext uri="{BB962C8B-B14F-4D97-AF65-F5344CB8AC3E}">
        <p14:creationId xmlns:p14="http://schemas.microsoft.com/office/powerpoint/2010/main" val="143619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D55C-D666-E1E9-410C-7DEB737A2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0B71E-6F32-65FE-5E2B-15DA08B6AFE0}"/>
              </a:ext>
            </a:extLst>
          </p:cNvPr>
          <p:cNvSpPr>
            <a:spLocks noGrp="1"/>
          </p:cNvSpPr>
          <p:nvPr>
            <p:ph type="title"/>
          </p:nvPr>
        </p:nvSpPr>
        <p:spPr>
          <a:xfrm>
            <a:off x="609600" y="274638"/>
            <a:ext cx="10972800" cy="639762"/>
          </a:xfrm>
        </p:spPr>
        <p:txBody>
          <a:bodyPr anchor="ctr">
            <a:normAutofit/>
          </a:bodyPr>
          <a:lstStyle/>
          <a:p>
            <a:pPr>
              <a:lnSpc>
                <a:spcPct val="90000"/>
              </a:lnSpc>
            </a:pPr>
            <a:r>
              <a:rPr lang="en-US" dirty="0"/>
              <a:t>AOR Data - Sources of Data</a:t>
            </a:r>
          </a:p>
        </p:txBody>
      </p:sp>
      <p:sp>
        <p:nvSpPr>
          <p:cNvPr id="7" name="Text Placeholder 2">
            <a:extLst>
              <a:ext uri="{FF2B5EF4-FFF2-40B4-BE49-F238E27FC236}">
                <a16:creationId xmlns:a16="http://schemas.microsoft.com/office/drawing/2014/main" id="{5D9382DB-2331-1B8B-60D7-DC603212D6A9}"/>
              </a:ext>
            </a:extLst>
          </p:cNvPr>
          <p:cNvSpPr>
            <a:spLocks noGrp="1"/>
          </p:cNvSpPr>
          <p:nvPr>
            <p:ph type="body" idx="1"/>
          </p:nvPr>
        </p:nvSpPr>
        <p:spPr>
          <a:xfrm>
            <a:off x="609600" y="1535113"/>
            <a:ext cx="5386917" cy="639762"/>
          </a:xfrm>
        </p:spPr>
        <p:txBody>
          <a:bodyPr/>
          <a:lstStyle/>
          <a:p>
            <a:r>
              <a:rPr lang="en-US" dirty="0"/>
              <a:t>Plugging Reports	</a:t>
            </a:r>
          </a:p>
        </p:txBody>
      </p:sp>
      <p:pic>
        <p:nvPicPr>
          <p:cNvPr id="12" name="Content Placeholder 11" descr="AOR Data - screenshot of plugging report - Form W-3">
            <a:extLst>
              <a:ext uri="{FF2B5EF4-FFF2-40B4-BE49-F238E27FC236}">
                <a16:creationId xmlns:a16="http://schemas.microsoft.com/office/drawing/2014/main" id="{BEEAB882-556C-6D52-F5D4-FCF948EE1395}"/>
              </a:ext>
            </a:extLst>
          </p:cNvPr>
          <p:cNvPicPr>
            <a:picLocks noGrp="1" noChangeAspect="1"/>
          </p:cNvPicPr>
          <p:nvPr>
            <p:ph sz="half" idx="2"/>
          </p:nvPr>
        </p:nvPicPr>
        <p:blipFill>
          <a:blip r:embed="rId3"/>
          <a:stretch>
            <a:fillRect/>
          </a:stretch>
        </p:blipFill>
        <p:spPr>
          <a:xfrm>
            <a:off x="610759" y="2174875"/>
            <a:ext cx="5386388" cy="3923858"/>
          </a:xfrm>
        </p:spPr>
      </p:pic>
      <p:sp>
        <p:nvSpPr>
          <p:cNvPr id="11" name="Text Placeholder 4">
            <a:extLst>
              <a:ext uri="{FF2B5EF4-FFF2-40B4-BE49-F238E27FC236}">
                <a16:creationId xmlns:a16="http://schemas.microsoft.com/office/drawing/2014/main" id="{D9CF2D34-FD24-89E0-FABF-BD1E3F0ED4AC}"/>
              </a:ext>
            </a:extLst>
          </p:cNvPr>
          <p:cNvSpPr>
            <a:spLocks noGrp="1"/>
          </p:cNvSpPr>
          <p:nvPr>
            <p:ph type="body" sz="quarter" idx="3"/>
          </p:nvPr>
        </p:nvSpPr>
        <p:spPr>
          <a:xfrm>
            <a:off x="6096529" y="1535113"/>
            <a:ext cx="5389033" cy="639762"/>
          </a:xfrm>
        </p:spPr>
        <p:txBody>
          <a:bodyPr/>
          <a:lstStyle/>
          <a:p>
            <a:r>
              <a:rPr lang="en-US" dirty="0"/>
              <a:t>Completion Reports</a:t>
            </a:r>
          </a:p>
        </p:txBody>
      </p:sp>
      <p:pic>
        <p:nvPicPr>
          <p:cNvPr id="8" name="Content Placeholder 7" descr="Screenshot of Form W-2 Completion Report">
            <a:extLst>
              <a:ext uri="{FF2B5EF4-FFF2-40B4-BE49-F238E27FC236}">
                <a16:creationId xmlns:a16="http://schemas.microsoft.com/office/drawing/2014/main" id="{BC2D5A1B-7ADB-6E6C-80E8-7B5F6A370692}"/>
              </a:ext>
            </a:extLst>
          </p:cNvPr>
          <p:cNvPicPr>
            <a:picLocks noGrp="1" noChangeAspect="1"/>
          </p:cNvPicPr>
          <p:nvPr>
            <p:ph sz="quarter" idx="4"/>
          </p:nvPr>
        </p:nvPicPr>
        <p:blipFill>
          <a:blip r:embed="rId4"/>
          <a:stretch>
            <a:fillRect/>
          </a:stretch>
        </p:blipFill>
        <p:spPr>
          <a:xfrm>
            <a:off x="6096000" y="2655135"/>
            <a:ext cx="5389562" cy="2687959"/>
          </a:xfrm>
        </p:spPr>
      </p:pic>
      <p:sp>
        <p:nvSpPr>
          <p:cNvPr id="15" name="Text Placeholder 4">
            <a:extLst>
              <a:ext uri="{FF2B5EF4-FFF2-40B4-BE49-F238E27FC236}">
                <a16:creationId xmlns:a16="http://schemas.microsoft.com/office/drawing/2014/main" id="{900B2BEE-F693-37B9-53E5-ADE3B61C1610}"/>
              </a:ext>
            </a:extLst>
          </p:cNvPr>
          <p:cNvSpPr txBox="1">
            <a:spLocks/>
          </p:cNvSpPr>
          <p:nvPr/>
        </p:nvSpPr>
        <p:spPr>
          <a:xfrm>
            <a:off x="6096529" y="5425484"/>
            <a:ext cx="5389033"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i="0" u="none"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Other Sources…</a:t>
            </a:r>
          </a:p>
        </p:txBody>
      </p:sp>
    </p:spTree>
    <p:extLst>
      <p:ext uri="{BB962C8B-B14F-4D97-AF65-F5344CB8AC3E}">
        <p14:creationId xmlns:p14="http://schemas.microsoft.com/office/powerpoint/2010/main" val="151867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E447-9A96-E703-B8A3-E33E71000CC2}"/>
              </a:ext>
            </a:extLst>
          </p:cNvPr>
          <p:cNvSpPr>
            <a:spLocks noGrp="1"/>
          </p:cNvSpPr>
          <p:nvPr>
            <p:ph type="title"/>
          </p:nvPr>
        </p:nvSpPr>
        <p:spPr/>
        <p:txBody>
          <a:bodyPr/>
          <a:lstStyle/>
          <a:p>
            <a:r>
              <a:rPr lang="en-US" dirty="0"/>
              <a:t>Additional Application Attachments</a:t>
            </a:r>
          </a:p>
        </p:txBody>
      </p:sp>
      <p:sp>
        <p:nvSpPr>
          <p:cNvPr id="3" name="Content Placeholder 2">
            <a:extLst>
              <a:ext uri="{FF2B5EF4-FFF2-40B4-BE49-F238E27FC236}">
                <a16:creationId xmlns:a16="http://schemas.microsoft.com/office/drawing/2014/main" id="{4A4DDE47-2AF9-1AEE-E79E-30274CFCDF50}"/>
              </a:ext>
            </a:extLst>
          </p:cNvPr>
          <p:cNvSpPr>
            <a:spLocks noGrp="1"/>
          </p:cNvSpPr>
          <p:nvPr>
            <p:ph idx="1"/>
          </p:nvPr>
        </p:nvSpPr>
        <p:spPr>
          <a:xfrm>
            <a:off x="609600" y="1143001"/>
            <a:ext cx="10972800" cy="4983164"/>
          </a:xfrm>
        </p:spPr>
        <p:txBody>
          <a:bodyPr>
            <a:normAutofit fontScale="92500" lnSpcReduction="20000"/>
          </a:bodyPr>
          <a:lstStyle/>
          <a:p>
            <a:pPr>
              <a:lnSpc>
                <a:spcPct val="120000"/>
              </a:lnSpc>
            </a:pPr>
            <a:r>
              <a:rPr lang="en-US" sz="2800" b="1" dirty="0"/>
              <a:t>Map showing permit location and offset well locations</a:t>
            </a:r>
          </a:p>
          <a:p>
            <a:pPr lvl="1">
              <a:lnSpc>
                <a:spcPct val="120000"/>
              </a:lnSpc>
            </a:pPr>
            <a:r>
              <a:rPr lang="en-US" sz="2400" dirty="0"/>
              <a:t>Map should include annotations on well locations that correspond to the index numbers on ‘AOR TEMPLATE’ in Column A.</a:t>
            </a:r>
          </a:p>
          <a:p>
            <a:pPr marL="457200" lvl="1" indent="0">
              <a:lnSpc>
                <a:spcPct val="120000"/>
              </a:lnSpc>
              <a:buNone/>
            </a:pPr>
            <a:endParaRPr lang="en-US" sz="2400" dirty="0"/>
          </a:p>
          <a:p>
            <a:pPr>
              <a:lnSpc>
                <a:spcPct val="120000"/>
              </a:lnSpc>
            </a:pPr>
            <a:r>
              <a:rPr lang="en-US" sz="2800" b="1" dirty="0"/>
              <a:t>Cross section across 2-mile AOR</a:t>
            </a:r>
          </a:p>
          <a:p>
            <a:pPr lvl="1">
              <a:lnSpc>
                <a:spcPct val="120000"/>
              </a:lnSpc>
            </a:pPr>
            <a:r>
              <a:rPr lang="en-US" sz="2400" dirty="0"/>
              <a:t>Operator will provide a cross section, using the best well control available, illustrating the continuity of the primary lithologic units (i.e., bounding layers, injection intervals) across the 2-mile circular area of review.</a:t>
            </a:r>
          </a:p>
          <a:p>
            <a:pPr lvl="2">
              <a:lnSpc>
                <a:spcPct val="120000"/>
              </a:lnSpc>
            </a:pPr>
            <a:r>
              <a:rPr lang="en-US" sz="2000" dirty="0"/>
              <a:t>Include annotations for the tops and bottoms of the injection and confining intervals. </a:t>
            </a:r>
          </a:p>
          <a:p>
            <a:pPr lvl="2">
              <a:lnSpc>
                <a:spcPct val="120000"/>
              </a:lnSpc>
            </a:pPr>
            <a:r>
              <a:rPr lang="en-US" sz="2000" dirty="0"/>
              <a:t>Include annotations for the referenced pore pressure (measured pressure and depth reference) </a:t>
            </a:r>
          </a:p>
          <a:p>
            <a:pPr lvl="2">
              <a:lnSpc>
                <a:spcPct val="120000"/>
              </a:lnSpc>
            </a:pPr>
            <a:r>
              <a:rPr lang="en-US" sz="2000" dirty="0"/>
              <a:t>Include fracture gradient reference with depth reference. </a:t>
            </a:r>
          </a:p>
          <a:p>
            <a:pPr lvl="2">
              <a:lnSpc>
                <a:spcPct val="120000"/>
              </a:lnSpc>
            </a:pPr>
            <a:r>
              <a:rPr lang="en-US" sz="2000" dirty="0"/>
              <a:t>Include API No. / UIC# / Lat-Long (NAD83) for wells used. </a:t>
            </a:r>
          </a:p>
        </p:txBody>
      </p:sp>
    </p:spTree>
    <p:extLst>
      <p:ext uri="{BB962C8B-B14F-4D97-AF65-F5344CB8AC3E}">
        <p14:creationId xmlns:p14="http://schemas.microsoft.com/office/powerpoint/2010/main" val="158553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09B0-AE61-F8C3-764F-2DD9D3DF4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E320D-EB98-6880-8CA0-FFBEA61C02EF}"/>
              </a:ext>
            </a:extLst>
          </p:cNvPr>
          <p:cNvSpPr>
            <a:spLocks noGrp="1"/>
          </p:cNvSpPr>
          <p:nvPr>
            <p:ph type="title"/>
          </p:nvPr>
        </p:nvSpPr>
        <p:spPr>
          <a:xfrm>
            <a:off x="609600" y="274638"/>
            <a:ext cx="10972800" cy="639762"/>
          </a:xfrm>
        </p:spPr>
        <p:txBody>
          <a:bodyPr anchor="ctr">
            <a:normAutofit/>
          </a:bodyPr>
          <a:lstStyle/>
          <a:p>
            <a:pPr>
              <a:lnSpc>
                <a:spcPct val="90000"/>
              </a:lnSpc>
            </a:pPr>
            <a:r>
              <a:rPr lang="en-US" dirty="0"/>
              <a:t>AOR Data – Output </a:t>
            </a:r>
          </a:p>
        </p:txBody>
      </p:sp>
      <p:sp>
        <p:nvSpPr>
          <p:cNvPr id="7" name="Text Placeholder 2">
            <a:extLst>
              <a:ext uri="{FF2B5EF4-FFF2-40B4-BE49-F238E27FC236}">
                <a16:creationId xmlns:a16="http://schemas.microsoft.com/office/drawing/2014/main" id="{59AFD1CA-DE18-574E-0EAF-A382B73BAB59}"/>
              </a:ext>
            </a:extLst>
          </p:cNvPr>
          <p:cNvSpPr>
            <a:spLocks noGrp="1"/>
          </p:cNvSpPr>
          <p:nvPr>
            <p:ph type="body" idx="1"/>
          </p:nvPr>
        </p:nvSpPr>
        <p:spPr>
          <a:xfrm>
            <a:off x="609600" y="1535113"/>
            <a:ext cx="5386917" cy="639762"/>
          </a:xfrm>
        </p:spPr>
        <p:txBody>
          <a:bodyPr/>
          <a:lstStyle/>
          <a:p>
            <a:r>
              <a:rPr lang="en-US" dirty="0"/>
              <a:t>Impact of AOR Results:</a:t>
            </a:r>
          </a:p>
        </p:txBody>
      </p:sp>
      <p:pic>
        <p:nvPicPr>
          <p:cNvPr id="4" name="Content Placeholder 3" descr="Screenshot of AOR Results">
            <a:extLst>
              <a:ext uri="{FF2B5EF4-FFF2-40B4-BE49-F238E27FC236}">
                <a16:creationId xmlns:a16="http://schemas.microsoft.com/office/drawing/2014/main" id="{D722A769-A084-C65D-B596-3264C1A68157}"/>
              </a:ext>
            </a:extLst>
          </p:cNvPr>
          <p:cNvPicPr>
            <a:picLocks noGrp="1" noChangeAspect="1"/>
          </p:cNvPicPr>
          <p:nvPr>
            <p:ph sz="half" idx="2"/>
          </p:nvPr>
        </p:nvPicPr>
        <p:blipFill>
          <a:blip r:embed="rId3"/>
          <a:stretch>
            <a:fillRect/>
          </a:stretch>
        </p:blipFill>
        <p:spPr>
          <a:xfrm>
            <a:off x="459479" y="2483318"/>
            <a:ext cx="11074073" cy="1528883"/>
          </a:xfrm>
        </p:spPr>
      </p:pic>
      <p:pic>
        <p:nvPicPr>
          <p:cNvPr id="6" name="Picture 5" descr="Screenshot of AOR results">
            <a:extLst>
              <a:ext uri="{FF2B5EF4-FFF2-40B4-BE49-F238E27FC236}">
                <a16:creationId xmlns:a16="http://schemas.microsoft.com/office/drawing/2014/main" id="{04285151-0816-C069-9A36-B852AAAD06A9}"/>
              </a:ext>
            </a:extLst>
          </p:cNvPr>
          <p:cNvPicPr>
            <a:picLocks noChangeAspect="1"/>
          </p:cNvPicPr>
          <p:nvPr/>
        </p:nvPicPr>
        <p:blipFill>
          <a:blip r:embed="rId4"/>
          <a:stretch>
            <a:fillRect/>
          </a:stretch>
        </p:blipFill>
        <p:spPr>
          <a:xfrm>
            <a:off x="484226" y="4320644"/>
            <a:ext cx="11098174" cy="1524213"/>
          </a:xfrm>
          <a:prstGeom prst="rect">
            <a:avLst/>
          </a:prstGeom>
        </p:spPr>
      </p:pic>
    </p:spTree>
    <p:extLst>
      <p:ext uri="{BB962C8B-B14F-4D97-AF65-F5344CB8AC3E}">
        <p14:creationId xmlns:p14="http://schemas.microsoft.com/office/powerpoint/2010/main" val="278728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A245-4C8D-0A6F-E6F3-486D1EA99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F5596-B16C-A370-D654-8953467A140F}"/>
              </a:ext>
            </a:extLst>
          </p:cNvPr>
          <p:cNvSpPr>
            <a:spLocks noGrp="1"/>
          </p:cNvSpPr>
          <p:nvPr>
            <p:ph type="title"/>
          </p:nvPr>
        </p:nvSpPr>
        <p:spPr>
          <a:xfrm>
            <a:off x="609600" y="274638"/>
            <a:ext cx="10972800" cy="640080"/>
          </a:xfrm>
        </p:spPr>
        <p:txBody>
          <a:bodyPr>
            <a:normAutofit/>
          </a:bodyPr>
          <a:lstStyle/>
          <a:p>
            <a:r>
              <a:rPr lang="en-US" sz="3200" dirty="0"/>
              <a:t>MSIP &amp; MDIV: Dashboard</a:t>
            </a:r>
          </a:p>
        </p:txBody>
      </p:sp>
      <p:pic>
        <p:nvPicPr>
          <p:cNvPr id="21" name="Picture 20" descr="Screenshot of MSIP &amp; MDIV Dashboard">
            <a:extLst>
              <a:ext uri="{FF2B5EF4-FFF2-40B4-BE49-F238E27FC236}">
                <a16:creationId xmlns:a16="http://schemas.microsoft.com/office/drawing/2014/main" id="{0A388AFB-CFF7-B734-0087-9860C34D2DF8}"/>
              </a:ext>
            </a:extLst>
          </p:cNvPr>
          <p:cNvPicPr>
            <a:picLocks noChangeAspect="1"/>
          </p:cNvPicPr>
          <p:nvPr/>
        </p:nvPicPr>
        <p:blipFill>
          <a:blip r:embed="rId3"/>
          <a:stretch>
            <a:fillRect/>
          </a:stretch>
        </p:blipFill>
        <p:spPr>
          <a:xfrm>
            <a:off x="365760" y="1119938"/>
            <a:ext cx="11460480" cy="4213864"/>
          </a:xfrm>
          <a:prstGeom prst="rect">
            <a:avLst/>
          </a:prstGeom>
        </p:spPr>
      </p:pic>
    </p:spTree>
    <p:extLst>
      <p:ext uri="{BB962C8B-B14F-4D97-AF65-F5344CB8AC3E}">
        <p14:creationId xmlns:p14="http://schemas.microsoft.com/office/powerpoint/2010/main" val="224052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225B1-9BC9-35A8-FB6C-642C80FDB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D017F-0E5F-962B-658C-38F2F2A3AAB9}"/>
              </a:ext>
            </a:extLst>
          </p:cNvPr>
          <p:cNvSpPr>
            <a:spLocks noGrp="1"/>
          </p:cNvSpPr>
          <p:nvPr>
            <p:ph type="title"/>
          </p:nvPr>
        </p:nvSpPr>
        <p:spPr>
          <a:xfrm>
            <a:off x="609600" y="274638"/>
            <a:ext cx="10972800" cy="640080"/>
          </a:xfrm>
        </p:spPr>
        <p:txBody>
          <a:bodyPr>
            <a:normAutofit/>
          </a:bodyPr>
          <a:lstStyle/>
          <a:p>
            <a:r>
              <a:rPr lang="en-US" sz="3200" dirty="0"/>
              <a:t>Output: Maximum Surface Injection Pressure </a:t>
            </a:r>
            <a:r>
              <a:rPr lang="en-US" sz="2400" dirty="0"/>
              <a:t>(1 of 2)</a:t>
            </a:r>
            <a:endParaRPr lang="en-US" sz="3200" dirty="0"/>
          </a:p>
        </p:txBody>
      </p:sp>
      <p:sp>
        <p:nvSpPr>
          <p:cNvPr id="4" name="Content Placeholder 2">
            <a:extLst>
              <a:ext uri="{FF2B5EF4-FFF2-40B4-BE49-F238E27FC236}">
                <a16:creationId xmlns:a16="http://schemas.microsoft.com/office/drawing/2014/main" id="{6F76A8B7-0E7D-2D29-9F0B-1FD7F4A606B3}"/>
              </a:ext>
            </a:extLst>
          </p:cNvPr>
          <p:cNvSpPr>
            <a:spLocks noGrp="1"/>
          </p:cNvSpPr>
          <p:nvPr>
            <p:ph idx="1"/>
          </p:nvPr>
        </p:nvSpPr>
        <p:spPr>
          <a:xfrm>
            <a:off x="228600" y="1063061"/>
            <a:ext cx="11025809" cy="5251036"/>
          </a:xfrm>
        </p:spPr>
        <p:txBody>
          <a:bodyPr>
            <a:normAutofit/>
          </a:bodyPr>
          <a:lstStyle/>
          <a:p>
            <a:r>
              <a:rPr lang="en-US" sz="2400" dirty="0"/>
              <a:t>MSIP will be determined by calculating confining stresses of barriers: </a:t>
            </a:r>
            <a:endParaRPr lang="en-US" dirty="0"/>
          </a:p>
          <a:p>
            <a:pPr marL="0" indent="0">
              <a:buNone/>
            </a:pPr>
            <a:endParaRPr lang="en-US" dirty="0"/>
          </a:p>
        </p:txBody>
      </p:sp>
      <p:pic>
        <p:nvPicPr>
          <p:cNvPr id="138" name="Picture 137" descr="Screenshot of MSIP Report stating that MSIP will be determined by calculating confining stresses of barriers.">
            <a:extLst>
              <a:ext uri="{FF2B5EF4-FFF2-40B4-BE49-F238E27FC236}">
                <a16:creationId xmlns:a16="http://schemas.microsoft.com/office/drawing/2014/main" id="{F1D1A2B4-C060-184D-1D33-97AA5FBEBFEF}"/>
              </a:ext>
            </a:extLst>
          </p:cNvPr>
          <p:cNvPicPr>
            <a:picLocks noChangeAspect="1"/>
          </p:cNvPicPr>
          <p:nvPr/>
        </p:nvPicPr>
        <p:blipFill>
          <a:blip r:embed="rId3"/>
          <a:stretch>
            <a:fillRect/>
          </a:stretch>
        </p:blipFill>
        <p:spPr>
          <a:xfrm>
            <a:off x="462012" y="2239188"/>
            <a:ext cx="9557886" cy="4223252"/>
          </a:xfrm>
          <a:prstGeom prst="rect">
            <a:avLst/>
          </a:prstGeom>
        </p:spPr>
      </p:pic>
      <p:sp>
        <p:nvSpPr>
          <p:cNvPr id="3" name="Rectangle 2">
            <a:extLst>
              <a:ext uri="{FF2B5EF4-FFF2-40B4-BE49-F238E27FC236}">
                <a16:creationId xmlns:a16="http://schemas.microsoft.com/office/drawing/2014/main" id="{B3664598-3007-8FF2-67E4-99E8FE8900F4}"/>
              </a:ext>
              <a:ext uri="{C183D7F6-B498-43B3-948B-1728B52AA6E4}">
                <adec:decorative xmlns:adec="http://schemas.microsoft.com/office/drawing/2017/decorative" val="1"/>
              </a:ext>
            </a:extLst>
          </p:cNvPr>
          <p:cNvSpPr/>
          <p:nvPr/>
        </p:nvSpPr>
        <p:spPr>
          <a:xfrm>
            <a:off x="388189" y="3303917"/>
            <a:ext cx="9631709" cy="1751162"/>
          </a:xfrm>
          <a:prstGeom prst="rect">
            <a:avLst/>
          </a:prstGeom>
          <a:solidFill>
            <a:srgbClr val="58B6C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45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25E8-95A3-A8F5-CEF9-89AA85530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1A972-8E38-7789-F2EF-74EEF9DDF739}"/>
              </a:ext>
            </a:extLst>
          </p:cNvPr>
          <p:cNvSpPr>
            <a:spLocks noGrp="1"/>
          </p:cNvSpPr>
          <p:nvPr>
            <p:ph type="title"/>
          </p:nvPr>
        </p:nvSpPr>
        <p:spPr>
          <a:xfrm>
            <a:off x="609600" y="274638"/>
            <a:ext cx="10972800" cy="640080"/>
          </a:xfrm>
        </p:spPr>
        <p:txBody>
          <a:bodyPr>
            <a:normAutofit/>
          </a:bodyPr>
          <a:lstStyle/>
          <a:p>
            <a:r>
              <a:rPr lang="en-US" sz="3200" dirty="0"/>
              <a:t>Output: Maximum Surface Injection Pressure </a:t>
            </a:r>
            <a:r>
              <a:rPr lang="en-US" sz="2400" dirty="0"/>
              <a:t>(2 of 2)</a:t>
            </a:r>
            <a:endParaRPr lang="en-US" sz="3200" dirty="0"/>
          </a:p>
        </p:txBody>
      </p:sp>
      <p:sp>
        <p:nvSpPr>
          <p:cNvPr id="7" name="Content Placeholder 2">
            <a:extLst>
              <a:ext uri="{FF2B5EF4-FFF2-40B4-BE49-F238E27FC236}">
                <a16:creationId xmlns:a16="http://schemas.microsoft.com/office/drawing/2014/main" id="{A7707800-9312-EC9B-608B-8D5A3F211721}"/>
              </a:ext>
            </a:extLst>
          </p:cNvPr>
          <p:cNvSpPr>
            <a:spLocks noGrp="1"/>
          </p:cNvSpPr>
          <p:nvPr>
            <p:ph idx="1"/>
          </p:nvPr>
        </p:nvSpPr>
        <p:spPr>
          <a:xfrm>
            <a:off x="304800" y="1564553"/>
            <a:ext cx="11049000" cy="5251036"/>
          </a:xfrm>
        </p:spPr>
        <p:txBody>
          <a:bodyPr>
            <a:normAutofit/>
          </a:bodyPr>
          <a:lstStyle/>
          <a:p>
            <a:r>
              <a:rPr lang="en-US" sz="2800" dirty="0"/>
              <a:t>MSIP will be determined using the following methodology:</a:t>
            </a:r>
          </a:p>
          <a:p>
            <a:pPr marL="0" indent="0">
              <a:buNone/>
            </a:pPr>
            <a:endParaRPr lang="en-US" dirty="0"/>
          </a:p>
          <a:p>
            <a:endParaRPr lang="en-US" dirty="0"/>
          </a:p>
        </p:txBody>
      </p:sp>
      <p:sp>
        <p:nvSpPr>
          <p:cNvPr id="9" name="object 10">
            <a:extLst>
              <a:ext uri="{FF2B5EF4-FFF2-40B4-BE49-F238E27FC236}">
                <a16:creationId xmlns:a16="http://schemas.microsoft.com/office/drawing/2014/main" id="{10C7CC36-6528-2D54-CCE9-D1CDA631AFC2}"/>
              </a:ext>
              <a:ext uri="{C183D7F6-B498-43B3-948B-1728B52AA6E4}">
                <adec:decorative xmlns:adec="http://schemas.microsoft.com/office/drawing/2017/decorative" val="1"/>
              </a:ext>
            </a:extLst>
          </p:cNvPr>
          <p:cNvSpPr/>
          <p:nvPr/>
        </p:nvSpPr>
        <p:spPr>
          <a:xfrm>
            <a:off x="6303697" y="2866905"/>
            <a:ext cx="1190625" cy="333375"/>
          </a:xfrm>
          <a:custGeom>
            <a:avLst/>
            <a:gdLst/>
            <a:ahLst/>
            <a:cxnLst/>
            <a:rect l="l" t="t" r="r" b="b"/>
            <a:pathLst>
              <a:path w="1190625" h="333375">
                <a:moveTo>
                  <a:pt x="1190625" y="0"/>
                </a:moveTo>
                <a:lnTo>
                  <a:pt x="0" y="0"/>
                </a:lnTo>
                <a:lnTo>
                  <a:pt x="0" y="333375"/>
                </a:lnTo>
                <a:lnTo>
                  <a:pt x="1190625" y="333375"/>
                </a:lnTo>
                <a:lnTo>
                  <a:pt x="1190625" y="0"/>
                </a:lnTo>
                <a:close/>
              </a:path>
            </a:pathLst>
          </a:custGeom>
          <a:solidFill>
            <a:srgbClr val="000000"/>
          </a:solidFill>
        </p:spPr>
        <p:txBody>
          <a:bodyPr wrap="square" lIns="0" tIns="0" rIns="0" bIns="0" rtlCol="0"/>
          <a:lstStyle/>
          <a:p>
            <a:endParaRPr/>
          </a:p>
        </p:txBody>
      </p:sp>
      <p:graphicFrame>
        <p:nvGraphicFramePr>
          <p:cNvPr id="10" name="object 11">
            <a:extLst>
              <a:ext uri="{FF2B5EF4-FFF2-40B4-BE49-F238E27FC236}">
                <a16:creationId xmlns:a16="http://schemas.microsoft.com/office/drawing/2014/main" id="{12001A73-EA8F-F6BD-80E4-2B3C8B7598A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7559777"/>
              </p:ext>
            </p:extLst>
          </p:nvPr>
        </p:nvGraphicFramePr>
        <p:xfrm>
          <a:off x="1258558" y="2846267"/>
          <a:ext cx="7545700" cy="1057275"/>
        </p:xfrm>
        <a:graphic>
          <a:graphicData uri="http://schemas.openxmlformats.org/drawingml/2006/table">
            <a:tbl>
              <a:tblPr firstRow="1" bandRow="1">
                <a:tableStyleId>{2D5ABB26-0587-4C30-8999-92F81FD0307C}</a:tableStyleId>
              </a:tblPr>
              <a:tblGrid>
                <a:gridCol w="3853179">
                  <a:extLst>
                    <a:ext uri="{9D8B030D-6E8A-4147-A177-3AD203B41FA5}">
                      <a16:colId xmlns:a16="http://schemas.microsoft.com/office/drawing/2014/main" val="20000"/>
                    </a:ext>
                  </a:extLst>
                </a:gridCol>
                <a:gridCol w="1186179">
                  <a:extLst>
                    <a:ext uri="{9D8B030D-6E8A-4147-A177-3AD203B41FA5}">
                      <a16:colId xmlns:a16="http://schemas.microsoft.com/office/drawing/2014/main" val="20001"/>
                    </a:ext>
                  </a:extLst>
                </a:gridCol>
                <a:gridCol w="1186179">
                  <a:extLst>
                    <a:ext uri="{9D8B030D-6E8A-4147-A177-3AD203B41FA5}">
                      <a16:colId xmlns:a16="http://schemas.microsoft.com/office/drawing/2014/main" val="20002"/>
                    </a:ext>
                  </a:extLst>
                </a:gridCol>
                <a:gridCol w="1243329">
                  <a:extLst>
                    <a:ext uri="{9D8B030D-6E8A-4147-A177-3AD203B41FA5}">
                      <a16:colId xmlns:a16="http://schemas.microsoft.com/office/drawing/2014/main" val="20003"/>
                    </a:ext>
                  </a:extLst>
                </a:gridCol>
                <a:gridCol w="76834">
                  <a:extLst>
                    <a:ext uri="{9D8B030D-6E8A-4147-A177-3AD203B41FA5}">
                      <a16:colId xmlns:a16="http://schemas.microsoft.com/office/drawing/2014/main" val="20004"/>
                    </a:ext>
                  </a:extLst>
                </a:gridCol>
              </a:tblGrid>
              <a:tr h="352425">
                <a:tc>
                  <a:txBody>
                    <a:bodyPr/>
                    <a:lstStyle/>
                    <a:p>
                      <a:pPr marL="83820">
                        <a:lnSpc>
                          <a:spcPct val="100000"/>
                        </a:lnSpc>
                        <a:spcBef>
                          <a:spcPts val="170"/>
                        </a:spcBef>
                      </a:pPr>
                      <a:r>
                        <a:rPr sz="1800" b="1" dirty="0">
                          <a:solidFill>
                            <a:srgbClr val="FFFFFF"/>
                          </a:solidFill>
                          <a:latin typeface="Calibri"/>
                          <a:cs typeface="Calibri"/>
                        </a:rPr>
                        <a:t>MSIP</a:t>
                      </a:r>
                      <a:r>
                        <a:rPr sz="1800" b="1" spc="-15" dirty="0">
                          <a:solidFill>
                            <a:srgbClr val="FFFFFF"/>
                          </a:solidFill>
                          <a:latin typeface="Calibri"/>
                          <a:cs typeface="Calibri"/>
                        </a:rPr>
                        <a:t> </a:t>
                      </a:r>
                      <a:r>
                        <a:rPr sz="1800" b="1" spc="-10" dirty="0">
                          <a:solidFill>
                            <a:srgbClr val="FFFFFF"/>
                          </a:solidFill>
                          <a:latin typeface="Calibri"/>
                          <a:cs typeface="Calibri"/>
                        </a:rPr>
                        <a:t>determination</a:t>
                      </a:r>
                      <a:endParaRPr sz="1800" dirty="0">
                        <a:latin typeface="Calibri"/>
                        <a:cs typeface="Calibri"/>
                      </a:endParaRPr>
                    </a:p>
                  </a:txBody>
                  <a:tcPr marL="0" marR="0" marT="21590" marB="0">
                    <a:lnL w="12700">
                      <a:solidFill>
                        <a:srgbClr val="172C51"/>
                      </a:solidFill>
                      <a:prstDash val="solid"/>
                    </a:lnL>
                    <a:lnR w="28575">
                      <a:solidFill>
                        <a:srgbClr val="172C51"/>
                      </a:solidFill>
                      <a:prstDash val="solid"/>
                    </a:lnR>
                    <a:lnT w="12700">
                      <a:solidFill>
                        <a:srgbClr val="172C51"/>
                      </a:solidFill>
                      <a:prstDash val="solid"/>
                    </a:lnT>
                    <a:lnB w="12700">
                      <a:solidFill>
                        <a:srgbClr val="172C51"/>
                      </a:solidFill>
                      <a:prstDash val="solid"/>
                    </a:lnB>
                    <a:solidFill>
                      <a:srgbClr val="000000"/>
                    </a:solidFill>
                  </a:tcPr>
                </a:tc>
                <a:tc>
                  <a:txBody>
                    <a:bodyPr/>
                    <a:lstStyle/>
                    <a:p>
                      <a:pPr marL="31115" algn="ctr">
                        <a:lnSpc>
                          <a:spcPct val="100000"/>
                        </a:lnSpc>
                        <a:spcBef>
                          <a:spcPts val="434"/>
                        </a:spcBef>
                      </a:pPr>
                      <a:r>
                        <a:rPr sz="1400" b="1" spc="-10">
                          <a:solidFill>
                            <a:srgbClr val="FFFFFF"/>
                          </a:solidFill>
                          <a:latin typeface="Calibri"/>
                          <a:cs typeface="Calibri"/>
                        </a:rPr>
                        <a:t>Depth</a:t>
                      </a:r>
                      <a:endParaRPr sz="1400">
                        <a:latin typeface="Calibri"/>
                        <a:cs typeface="Calibri"/>
                      </a:endParaRPr>
                    </a:p>
                  </a:txBody>
                  <a:tcPr marL="0" marR="0" marT="55244" marB="0">
                    <a:lnL w="28575">
                      <a:solidFill>
                        <a:srgbClr val="172C51"/>
                      </a:solidFill>
                      <a:prstDash val="solid"/>
                    </a:lnL>
                    <a:lnR w="12700">
                      <a:solidFill>
                        <a:srgbClr val="172C51"/>
                      </a:solidFill>
                      <a:prstDash val="solid"/>
                    </a:lnR>
                    <a:lnT w="28575">
                      <a:solidFill>
                        <a:srgbClr val="172C51"/>
                      </a:solidFill>
                      <a:prstDash val="solid"/>
                    </a:lnT>
                    <a:lnB w="28575">
                      <a:solidFill>
                        <a:srgbClr val="172C51"/>
                      </a:solidFill>
                      <a:prstDash val="solid"/>
                    </a:lnB>
                    <a:solidFill>
                      <a:srgbClr val="000000"/>
                    </a:solidFill>
                  </a:tcPr>
                </a:tc>
                <a:tc>
                  <a:txBody>
                    <a:bodyPr/>
                    <a:lstStyle/>
                    <a:p>
                      <a:pPr algn="ctr">
                        <a:lnSpc>
                          <a:spcPct val="100000"/>
                        </a:lnSpc>
                        <a:spcBef>
                          <a:spcPts val="605"/>
                        </a:spcBef>
                      </a:pPr>
                      <a:r>
                        <a:rPr sz="1200" b="1" dirty="0">
                          <a:solidFill>
                            <a:srgbClr val="FFFFFF"/>
                          </a:solidFill>
                          <a:latin typeface="Calibri"/>
                          <a:cs typeface="Calibri"/>
                        </a:rPr>
                        <a:t>Closure</a:t>
                      </a:r>
                      <a:r>
                        <a:rPr sz="1200" b="1" spc="-5" dirty="0">
                          <a:solidFill>
                            <a:srgbClr val="FFFFFF"/>
                          </a:solidFill>
                          <a:latin typeface="Calibri"/>
                          <a:cs typeface="Calibri"/>
                        </a:rPr>
                        <a:t> </a:t>
                      </a:r>
                      <a:r>
                        <a:rPr sz="1200" b="1" spc="-10" dirty="0">
                          <a:solidFill>
                            <a:srgbClr val="FFFFFF"/>
                          </a:solidFill>
                          <a:latin typeface="Calibri"/>
                          <a:cs typeface="Calibri"/>
                        </a:rPr>
                        <a:t>stress</a:t>
                      </a:r>
                      <a:endParaRPr sz="1200" dirty="0">
                        <a:latin typeface="Calibri"/>
                        <a:cs typeface="Calibri"/>
                      </a:endParaRPr>
                    </a:p>
                  </a:txBody>
                  <a:tcPr marL="0" marR="0" marT="76835" marB="0">
                    <a:lnL w="12700">
                      <a:solidFill>
                        <a:srgbClr val="172C51"/>
                      </a:solidFill>
                      <a:prstDash val="solid"/>
                    </a:lnL>
                    <a:lnR w="12700">
                      <a:solidFill>
                        <a:srgbClr val="172C51"/>
                      </a:solidFill>
                      <a:prstDash val="solid"/>
                    </a:lnR>
                    <a:lnT w="28575">
                      <a:solidFill>
                        <a:srgbClr val="172C51"/>
                      </a:solidFill>
                      <a:prstDash val="solid"/>
                    </a:lnT>
                    <a:lnB w="28575">
                      <a:solidFill>
                        <a:srgbClr val="172C51"/>
                      </a:solidFill>
                      <a:prstDash val="solid"/>
                    </a:lnB>
                    <a:solidFill>
                      <a:srgbClr val="000000"/>
                    </a:solidFill>
                  </a:tcPr>
                </a:tc>
                <a:tc>
                  <a:txBody>
                    <a:bodyPr/>
                    <a:lstStyle/>
                    <a:p>
                      <a:pPr marL="426720">
                        <a:lnSpc>
                          <a:spcPct val="100000"/>
                        </a:lnSpc>
                        <a:spcBef>
                          <a:spcPts val="475"/>
                        </a:spcBef>
                      </a:pPr>
                      <a:r>
                        <a:rPr sz="1550" b="1" spc="-20">
                          <a:solidFill>
                            <a:srgbClr val="FFFFFF"/>
                          </a:solidFill>
                          <a:latin typeface="Calibri"/>
                          <a:cs typeface="Calibri"/>
                        </a:rPr>
                        <a:t>MSIP</a:t>
                      </a:r>
                      <a:endParaRPr sz="1550">
                        <a:latin typeface="Calibri"/>
                        <a:cs typeface="Calibri"/>
                      </a:endParaRPr>
                    </a:p>
                  </a:txBody>
                  <a:tcPr marL="0" marR="0" marT="60325" marB="0">
                    <a:lnL w="12700">
                      <a:solidFill>
                        <a:srgbClr val="172C51"/>
                      </a:solidFill>
                      <a:prstDash val="solid"/>
                    </a:lnL>
                    <a:lnR w="12700">
                      <a:solidFill>
                        <a:srgbClr val="172C51"/>
                      </a:solidFill>
                      <a:prstDash val="solid"/>
                    </a:lnR>
                    <a:lnT w="12700">
                      <a:solidFill>
                        <a:srgbClr val="172C51"/>
                      </a:solidFill>
                      <a:prstDash val="solid"/>
                    </a:lnT>
                    <a:lnB w="28575">
                      <a:solidFill>
                        <a:srgbClr val="172C51"/>
                      </a:solidFill>
                      <a:prstDash val="solid"/>
                    </a:lnB>
                    <a:solidFill>
                      <a:srgbClr val="000000"/>
                    </a:solidFill>
                  </a:tcPr>
                </a:tc>
                <a:tc>
                  <a:txBody>
                    <a:bodyPr/>
                    <a:lstStyle/>
                    <a:p>
                      <a:pPr>
                        <a:lnSpc>
                          <a:spcPct val="100000"/>
                        </a:lnSpc>
                      </a:pPr>
                      <a:endParaRPr sz="1500">
                        <a:latin typeface="Times New Roman"/>
                        <a:cs typeface="Times New Roman"/>
                      </a:endParaRPr>
                    </a:p>
                  </a:txBody>
                  <a:tcPr marL="0" marR="0" marT="0" marB="0">
                    <a:lnL w="12700">
                      <a:solidFill>
                        <a:srgbClr val="172C51"/>
                      </a:solidFill>
                      <a:prstDash val="solid"/>
                    </a:lnL>
                    <a:lnR w="12700">
                      <a:solidFill>
                        <a:srgbClr val="172C51"/>
                      </a:solidFill>
                      <a:prstDash val="solid"/>
                    </a:lnR>
                    <a:lnT w="12700">
                      <a:solidFill>
                        <a:srgbClr val="172C51"/>
                      </a:solidFill>
                      <a:prstDash val="solid"/>
                    </a:lnT>
                    <a:lnB w="28575">
                      <a:solidFill>
                        <a:srgbClr val="172C51"/>
                      </a:solidFill>
                      <a:prstDash val="solid"/>
                    </a:lnB>
                    <a:solidFill>
                      <a:srgbClr val="000000"/>
                    </a:solidFill>
                  </a:tcPr>
                </a:tc>
                <a:extLst>
                  <a:ext uri="{0D108BD9-81ED-4DB2-BD59-A6C34878D82A}">
                    <a16:rowId xmlns:a16="http://schemas.microsoft.com/office/drawing/2014/main" val="10000"/>
                  </a:ext>
                </a:extLst>
              </a:tr>
              <a:tr h="352425">
                <a:tc>
                  <a:txBody>
                    <a:bodyPr/>
                    <a:lstStyle/>
                    <a:p>
                      <a:pPr marL="83820">
                        <a:lnSpc>
                          <a:spcPct val="100000"/>
                        </a:lnSpc>
                        <a:spcBef>
                          <a:spcPts val="605"/>
                        </a:spcBef>
                      </a:pPr>
                      <a:r>
                        <a:rPr sz="1200" b="1">
                          <a:latin typeface="Calibri"/>
                          <a:cs typeface="Calibri"/>
                        </a:rPr>
                        <a:t>Upper</a:t>
                      </a:r>
                      <a:r>
                        <a:rPr sz="1200" b="1" spc="-25">
                          <a:latin typeface="Calibri"/>
                          <a:cs typeface="Calibri"/>
                        </a:rPr>
                        <a:t> </a:t>
                      </a:r>
                      <a:r>
                        <a:rPr sz="1200" b="1">
                          <a:latin typeface="Calibri"/>
                          <a:cs typeface="Calibri"/>
                        </a:rPr>
                        <a:t>confinement</a:t>
                      </a:r>
                      <a:r>
                        <a:rPr sz="1200" b="1" spc="-10">
                          <a:latin typeface="Calibri"/>
                          <a:cs typeface="Calibri"/>
                        </a:rPr>
                        <a:t> Parameters</a:t>
                      </a:r>
                      <a:endParaRPr sz="1200">
                        <a:latin typeface="Calibri"/>
                        <a:cs typeface="Calibri"/>
                      </a:endParaRPr>
                    </a:p>
                  </a:txBody>
                  <a:tcPr marL="0" marR="0" marT="76835"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BCD6ED"/>
                    </a:solidFill>
                  </a:tcPr>
                </a:tc>
                <a:tc>
                  <a:txBody>
                    <a:bodyPr/>
                    <a:lstStyle/>
                    <a:p>
                      <a:pPr algn="ctr">
                        <a:lnSpc>
                          <a:spcPct val="100000"/>
                        </a:lnSpc>
                        <a:spcBef>
                          <a:spcPts val="445"/>
                        </a:spcBef>
                      </a:pPr>
                      <a:r>
                        <a:rPr sz="1400" spc="-20">
                          <a:latin typeface="Calibri"/>
                          <a:cs typeface="Calibri"/>
                        </a:rPr>
                        <a:t>4000</a:t>
                      </a:r>
                      <a:endParaRPr sz="1400">
                        <a:latin typeface="Calibri"/>
                        <a:cs typeface="Calibri"/>
                      </a:endParaRPr>
                    </a:p>
                  </a:txBody>
                  <a:tcPr marL="0" marR="0" marT="56515" marB="0">
                    <a:lnL w="12700">
                      <a:solidFill>
                        <a:srgbClr val="172C51"/>
                      </a:solidFill>
                      <a:prstDash val="solid"/>
                    </a:lnL>
                    <a:lnR w="12700">
                      <a:solidFill>
                        <a:srgbClr val="172C51"/>
                      </a:solidFill>
                      <a:prstDash val="solid"/>
                    </a:lnR>
                    <a:lnT w="28575">
                      <a:solidFill>
                        <a:srgbClr val="172C51"/>
                      </a:solidFill>
                      <a:prstDash val="solid"/>
                    </a:lnT>
                    <a:lnB w="12700">
                      <a:solidFill>
                        <a:srgbClr val="172C51"/>
                      </a:solidFill>
                      <a:prstDash val="solid"/>
                    </a:lnB>
                  </a:tcPr>
                </a:tc>
                <a:tc>
                  <a:txBody>
                    <a:bodyPr/>
                    <a:lstStyle/>
                    <a:p>
                      <a:pPr marL="217170">
                        <a:lnSpc>
                          <a:spcPct val="100000"/>
                        </a:lnSpc>
                        <a:spcBef>
                          <a:spcPts val="455"/>
                        </a:spcBef>
                      </a:pPr>
                      <a:r>
                        <a:rPr sz="1400" dirty="0">
                          <a:latin typeface="Calibri"/>
                          <a:cs typeface="Calibri"/>
                        </a:rPr>
                        <a:t>1.00</a:t>
                      </a:r>
                      <a:r>
                        <a:rPr sz="1400" spc="-45" dirty="0">
                          <a:latin typeface="Calibri"/>
                          <a:cs typeface="Calibri"/>
                        </a:rPr>
                        <a:t> </a:t>
                      </a:r>
                      <a:r>
                        <a:rPr sz="1400" spc="-10" dirty="0">
                          <a:latin typeface="Calibri"/>
                          <a:cs typeface="Calibri"/>
                        </a:rPr>
                        <a:t>psi/ft</a:t>
                      </a:r>
                      <a:endParaRPr sz="1400" dirty="0">
                        <a:latin typeface="Calibri"/>
                        <a:cs typeface="Calibri"/>
                      </a:endParaRPr>
                    </a:p>
                  </a:txBody>
                  <a:tcPr marL="0" marR="0" marT="57785" marB="0">
                    <a:lnL w="12700">
                      <a:solidFill>
                        <a:srgbClr val="172C51"/>
                      </a:solidFill>
                      <a:prstDash val="solid"/>
                    </a:lnL>
                    <a:lnR w="28575">
                      <a:solidFill>
                        <a:srgbClr val="172C51"/>
                      </a:solidFill>
                      <a:prstDash val="solid"/>
                    </a:lnR>
                    <a:lnT w="28575">
                      <a:solidFill>
                        <a:srgbClr val="172C51"/>
                      </a:solidFill>
                      <a:prstDash val="solid"/>
                    </a:lnT>
                    <a:lnB w="12700">
                      <a:solidFill>
                        <a:srgbClr val="172C51"/>
                      </a:solidFill>
                      <a:prstDash val="solid"/>
                    </a:lnB>
                  </a:tcPr>
                </a:tc>
                <a:tc gridSpan="2">
                  <a:txBody>
                    <a:bodyPr/>
                    <a:lstStyle/>
                    <a:p>
                      <a:pPr marL="6985" algn="ctr">
                        <a:lnSpc>
                          <a:spcPct val="100000"/>
                        </a:lnSpc>
                        <a:spcBef>
                          <a:spcPts val="515"/>
                        </a:spcBef>
                      </a:pPr>
                      <a:r>
                        <a:rPr sz="1400" spc="-10">
                          <a:latin typeface="Calibri"/>
                          <a:cs typeface="Calibri"/>
                        </a:rPr>
                        <a:t>2,140</a:t>
                      </a:r>
                      <a:endParaRPr sz="1400">
                        <a:latin typeface="Calibri"/>
                        <a:cs typeface="Calibri"/>
                      </a:endParaRPr>
                    </a:p>
                  </a:txBody>
                  <a:tcPr marL="0" marR="0" marT="65404" marB="0">
                    <a:lnL w="28575">
                      <a:solidFill>
                        <a:srgbClr val="172C51"/>
                      </a:solidFill>
                      <a:prstDash val="solid"/>
                    </a:lnL>
                    <a:lnR w="12700">
                      <a:solidFill>
                        <a:srgbClr val="172C51"/>
                      </a:solidFill>
                      <a:prstDash val="solid"/>
                    </a:lnR>
                    <a:lnT w="28575">
                      <a:solidFill>
                        <a:srgbClr val="172C51"/>
                      </a:solidFill>
                      <a:prstDash val="solid"/>
                    </a:lnT>
                    <a:lnB w="12700">
                      <a:solidFill>
                        <a:srgbClr val="172C51"/>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52425">
                <a:tc>
                  <a:txBody>
                    <a:bodyPr/>
                    <a:lstStyle/>
                    <a:p>
                      <a:pPr marL="86995">
                        <a:lnSpc>
                          <a:spcPct val="100000"/>
                        </a:lnSpc>
                        <a:spcBef>
                          <a:spcPts val="595"/>
                        </a:spcBef>
                      </a:pPr>
                      <a:r>
                        <a:rPr sz="1200" b="1" dirty="0">
                          <a:latin typeface="Calibri"/>
                          <a:cs typeface="Calibri"/>
                        </a:rPr>
                        <a:t>Lower </a:t>
                      </a:r>
                      <a:r>
                        <a:rPr sz="1200" b="1" spc="-10" dirty="0">
                          <a:latin typeface="Calibri"/>
                          <a:cs typeface="Calibri"/>
                        </a:rPr>
                        <a:t>confinement</a:t>
                      </a:r>
                      <a:r>
                        <a:rPr sz="1200" b="1" spc="15" dirty="0">
                          <a:latin typeface="Calibri"/>
                          <a:cs typeface="Calibri"/>
                        </a:rPr>
                        <a:t> </a:t>
                      </a:r>
                      <a:r>
                        <a:rPr sz="1200" b="1" spc="-10" dirty="0">
                          <a:latin typeface="Calibri"/>
                          <a:cs typeface="Calibri"/>
                        </a:rPr>
                        <a:t>Parameters</a:t>
                      </a:r>
                      <a:endParaRPr sz="1200" dirty="0">
                        <a:latin typeface="Calibri"/>
                        <a:cs typeface="Calibri"/>
                      </a:endParaRPr>
                    </a:p>
                  </a:txBody>
                  <a:tcPr marL="0" marR="0" marT="75565"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BCD6ED"/>
                    </a:solidFill>
                  </a:tcPr>
                </a:tc>
                <a:tc>
                  <a:txBody>
                    <a:bodyPr/>
                    <a:lstStyle/>
                    <a:p>
                      <a:pPr marL="3175" algn="ctr">
                        <a:lnSpc>
                          <a:spcPct val="100000"/>
                        </a:lnSpc>
                        <a:spcBef>
                          <a:spcPts val="434"/>
                        </a:spcBef>
                      </a:pPr>
                      <a:r>
                        <a:rPr sz="1400" spc="-20">
                          <a:latin typeface="Calibri"/>
                          <a:cs typeface="Calibri"/>
                        </a:rPr>
                        <a:t>6000</a:t>
                      </a:r>
                      <a:endParaRPr sz="1400">
                        <a:latin typeface="Calibri"/>
                        <a:cs typeface="Calibri"/>
                      </a:endParaRPr>
                    </a:p>
                  </a:txBody>
                  <a:tcPr marL="0" marR="0" marT="55244" marB="0">
                    <a:lnL w="12700">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tcPr>
                </a:tc>
                <a:tc>
                  <a:txBody>
                    <a:bodyPr/>
                    <a:lstStyle/>
                    <a:p>
                      <a:pPr marL="220345">
                        <a:lnSpc>
                          <a:spcPct val="100000"/>
                        </a:lnSpc>
                        <a:spcBef>
                          <a:spcPts val="425"/>
                        </a:spcBef>
                      </a:pPr>
                      <a:r>
                        <a:rPr sz="1400" dirty="0">
                          <a:latin typeface="Calibri"/>
                          <a:cs typeface="Calibri"/>
                        </a:rPr>
                        <a:t>0.80</a:t>
                      </a:r>
                      <a:r>
                        <a:rPr sz="1400" spc="-45" dirty="0">
                          <a:latin typeface="Calibri"/>
                          <a:cs typeface="Calibri"/>
                        </a:rPr>
                        <a:t> </a:t>
                      </a:r>
                      <a:r>
                        <a:rPr sz="1400" spc="-10" dirty="0">
                          <a:latin typeface="Calibri"/>
                          <a:cs typeface="Calibri"/>
                        </a:rPr>
                        <a:t>psi/ft</a:t>
                      </a:r>
                      <a:endParaRPr sz="1400" dirty="0">
                        <a:latin typeface="Calibri"/>
                        <a:cs typeface="Calibri"/>
                      </a:endParaRPr>
                    </a:p>
                  </a:txBody>
                  <a:tcPr marL="0" marR="0" marT="53975" marB="0">
                    <a:lnL w="12700">
                      <a:solidFill>
                        <a:srgbClr val="172C51"/>
                      </a:solidFill>
                      <a:prstDash val="solid"/>
                    </a:lnL>
                    <a:lnR w="28575">
                      <a:solidFill>
                        <a:srgbClr val="172C51"/>
                      </a:solidFill>
                      <a:prstDash val="solid"/>
                    </a:lnR>
                    <a:lnT w="12700">
                      <a:solidFill>
                        <a:srgbClr val="172C51"/>
                      </a:solidFill>
                      <a:prstDash val="solid"/>
                    </a:lnT>
                    <a:lnB w="12700">
                      <a:solidFill>
                        <a:srgbClr val="172C51"/>
                      </a:solidFill>
                      <a:prstDash val="solid"/>
                    </a:lnB>
                  </a:tcPr>
                </a:tc>
                <a:tc gridSpan="2">
                  <a:txBody>
                    <a:bodyPr/>
                    <a:lstStyle/>
                    <a:p>
                      <a:pPr marL="7620" algn="ctr">
                        <a:lnSpc>
                          <a:spcPct val="100000"/>
                        </a:lnSpc>
                        <a:spcBef>
                          <a:spcPts val="459"/>
                        </a:spcBef>
                      </a:pPr>
                      <a:r>
                        <a:rPr sz="1400" spc="-10" dirty="0">
                          <a:latin typeface="Calibri"/>
                          <a:cs typeface="Calibri"/>
                        </a:rPr>
                        <a:t>2,010</a:t>
                      </a:r>
                      <a:endParaRPr sz="1400" dirty="0">
                        <a:latin typeface="Calibri"/>
                        <a:cs typeface="Calibri"/>
                      </a:endParaRPr>
                    </a:p>
                  </a:txBody>
                  <a:tcPr marL="0" marR="0" marT="58419" marB="0">
                    <a:lnL w="28575">
                      <a:solidFill>
                        <a:srgbClr val="172C51"/>
                      </a:solidFill>
                      <a:prstDash val="solid"/>
                    </a:lnL>
                    <a:lnR w="12700">
                      <a:solidFill>
                        <a:srgbClr val="172C51"/>
                      </a:solidFill>
                      <a:prstDash val="solid"/>
                    </a:lnR>
                    <a:lnT w="12700">
                      <a:solidFill>
                        <a:srgbClr val="172C51"/>
                      </a:solidFill>
                      <a:prstDash val="solid"/>
                    </a:lnT>
                    <a:lnB w="12700">
                      <a:solidFill>
                        <a:srgbClr val="172C51"/>
                      </a:solidFill>
                      <a:prstDash val="solid"/>
                    </a:lnB>
                    <a:solidFill>
                      <a:srgbClr val="FFFF00"/>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1" name="object 12">
            <a:extLst>
              <a:ext uri="{FF2B5EF4-FFF2-40B4-BE49-F238E27FC236}">
                <a16:creationId xmlns:a16="http://schemas.microsoft.com/office/drawing/2014/main" id="{3C515D28-DD92-91ED-49FD-961B3A7A00C8}"/>
              </a:ext>
            </a:extLst>
          </p:cNvPr>
          <p:cNvSpPr txBox="1"/>
          <p:nvPr/>
        </p:nvSpPr>
        <p:spPr>
          <a:xfrm>
            <a:off x="1549138" y="3243837"/>
            <a:ext cx="8347709" cy="2541593"/>
          </a:xfrm>
          <a:prstGeom prst="rect">
            <a:avLst/>
          </a:prstGeom>
        </p:spPr>
        <p:txBody>
          <a:bodyPr vert="horz" wrap="square" lIns="0" tIns="15875" rIns="0" bIns="0" rtlCol="0">
            <a:spAutoFit/>
          </a:bodyPr>
          <a:lstStyle/>
          <a:p>
            <a:pPr marL="7561580">
              <a:lnSpc>
                <a:spcPct val="100000"/>
              </a:lnSpc>
              <a:spcBef>
                <a:spcPts val="125"/>
              </a:spcBef>
            </a:pPr>
            <a:r>
              <a:rPr sz="1400" spc="65" dirty="0">
                <a:latin typeface="Calibri"/>
                <a:cs typeface="Calibri"/>
              </a:rPr>
              <a:t>capped</a:t>
            </a:r>
            <a:r>
              <a:rPr sz="1400" spc="-60" dirty="0">
                <a:latin typeface="Calibri"/>
                <a:cs typeface="Calibri"/>
              </a:rPr>
              <a:t> </a:t>
            </a:r>
            <a:r>
              <a:rPr sz="1400" spc="-25" dirty="0">
                <a:latin typeface="Calibri"/>
                <a:cs typeface="Calibri"/>
              </a:rPr>
              <a:t>at</a:t>
            </a:r>
            <a:endParaRPr sz="1400" dirty="0">
              <a:latin typeface="Calibri"/>
              <a:cs typeface="Calibri"/>
            </a:endParaRPr>
          </a:p>
          <a:p>
            <a:pPr marL="7561580">
              <a:lnSpc>
                <a:spcPct val="100000"/>
              </a:lnSpc>
              <a:spcBef>
                <a:spcPts val="50"/>
              </a:spcBef>
            </a:pPr>
            <a:r>
              <a:rPr sz="1400" dirty="0">
                <a:latin typeface="Calibri"/>
                <a:cs typeface="Calibri"/>
              </a:rPr>
              <a:t>0.50</a:t>
            </a:r>
            <a:r>
              <a:rPr sz="1400" spc="105" dirty="0">
                <a:latin typeface="Calibri"/>
                <a:cs typeface="Calibri"/>
              </a:rPr>
              <a:t> </a:t>
            </a:r>
            <a:r>
              <a:rPr sz="1400" spc="-10" dirty="0">
                <a:latin typeface="Calibri"/>
                <a:cs typeface="Calibri"/>
              </a:rPr>
              <a:t>psi/ft</a:t>
            </a:r>
            <a:endParaRPr sz="1400" dirty="0">
              <a:latin typeface="Calibri"/>
              <a:cs typeface="Calibri"/>
            </a:endParaRPr>
          </a:p>
          <a:p>
            <a:pPr>
              <a:lnSpc>
                <a:spcPct val="100000"/>
              </a:lnSpc>
            </a:pPr>
            <a:endParaRPr sz="1400" dirty="0">
              <a:latin typeface="Calibri"/>
              <a:cs typeface="Calibri"/>
            </a:endParaRPr>
          </a:p>
          <a:p>
            <a:pPr>
              <a:lnSpc>
                <a:spcPct val="100000"/>
              </a:lnSpc>
              <a:spcBef>
                <a:spcPts val="515"/>
              </a:spcBef>
            </a:pPr>
            <a:endParaRPr sz="1400" dirty="0">
              <a:latin typeface="Calibri"/>
              <a:cs typeface="Calibri"/>
            </a:endParaRPr>
          </a:p>
          <a:p>
            <a:pPr marL="12700">
              <a:lnSpc>
                <a:spcPct val="100000"/>
              </a:lnSpc>
              <a:spcBef>
                <a:spcPts val="5"/>
              </a:spcBef>
            </a:pPr>
            <a:r>
              <a:rPr sz="1550" spc="75" dirty="0">
                <a:latin typeface="Calibri"/>
                <a:cs typeface="Calibri"/>
              </a:rPr>
              <a:t>Example</a:t>
            </a:r>
            <a:r>
              <a:rPr sz="1550" spc="40" dirty="0">
                <a:latin typeface="Calibri"/>
                <a:cs typeface="Calibri"/>
              </a:rPr>
              <a:t> </a:t>
            </a:r>
            <a:r>
              <a:rPr sz="1550" spc="90" dirty="0">
                <a:latin typeface="Calibri"/>
                <a:cs typeface="Calibri"/>
              </a:rPr>
              <a:t>Calculation</a:t>
            </a:r>
            <a:r>
              <a:rPr sz="1550" spc="-5" dirty="0">
                <a:latin typeface="Calibri"/>
                <a:cs typeface="Calibri"/>
              </a:rPr>
              <a:t> </a:t>
            </a:r>
            <a:r>
              <a:rPr sz="1550" dirty="0">
                <a:latin typeface="Calibri"/>
                <a:cs typeface="Calibri"/>
              </a:rPr>
              <a:t>–</a:t>
            </a:r>
            <a:r>
              <a:rPr sz="1550" spc="5" dirty="0">
                <a:latin typeface="Calibri"/>
                <a:cs typeface="Calibri"/>
              </a:rPr>
              <a:t> </a:t>
            </a:r>
            <a:r>
              <a:rPr sz="1550" dirty="0">
                <a:latin typeface="Calibri"/>
                <a:cs typeface="Calibri"/>
              </a:rPr>
              <a:t>(1.00</a:t>
            </a:r>
            <a:r>
              <a:rPr sz="1550" spc="15" dirty="0">
                <a:latin typeface="Calibri"/>
                <a:cs typeface="Calibri"/>
              </a:rPr>
              <a:t> </a:t>
            </a:r>
            <a:r>
              <a:rPr sz="1550" dirty="0">
                <a:latin typeface="Calibri"/>
                <a:cs typeface="Calibri"/>
              </a:rPr>
              <a:t>–</a:t>
            </a:r>
            <a:r>
              <a:rPr sz="1550" spc="5" dirty="0">
                <a:latin typeface="Calibri"/>
                <a:cs typeface="Calibri"/>
              </a:rPr>
              <a:t> </a:t>
            </a:r>
            <a:r>
              <a:rPr sz="1550" spc="55" dirty="0">
                <a:latin typeface="Calibri"/>
                <a:cs typeface="Calibri"/>
              </a:rPr>
              <a:t>0.465)</a:t>
            </a:r>
            <a:r>
              <a:rPr sz="1550" spc="-50" dirty="0">
                <a:latin typeface="Calibri"/>
                <a:cs typeface="Calibri"/>
              </a:rPr>
              <a:t> </a:t>
            </a:r>
            <a:r>
              <a:rPr sz="1550" spc="60" dirty="0">
                <a:latin typeface="Calibri"/>
                <a:cs typeface="Calibri"/>
              </a:rPr>
              <a:t>X</a:t>
            </a:r>
            <a:r>
              <a:rPr sz="1550" spc="-5" dirty="0">
                <a:latin typeface="Calibri"/>
                <a:cs typeface="Calibri"/>
              </a:rPr>
              <a:t> </a:t>
            </a:r>
            <a:r>
              <a:rPr sz="1550" spc="70" dirty="0">
                <a:latin typeface="Calibri"/>
                <a:cs typeface="Calibri"/>
              </a:rPr>
              <a:t>4,000</a:t>
            </a:r>
            <a:r>
              <a:rPr sz="1550" spc="-55" dirty="0">
                <a:latin typeface="Calibri"/>
                <a:cs typeface="Calibri"/>
              </a:rPr>
              <a:t> </a:t>
            </a:r>
            <a:r>
              <a:rPr sz="1550" spc="60" dirty="0">
                <a:latin typeface="Calibri"/>
                <a:cs typeface="Calibri"/>
              </a:rPr>
              <a:t>=</a:t>
            </a:r>
            <a:r>
              <a:rPr sz="1550" spc="25" dirty="0">
                <a:latin typeface="Calibri"/>
                <a:cs typeface="Calibri"/>
              </a:rPr>
              <a:t> </a:t>
            </a:r>
            <a:r>
              <a:rPr sz="1550" spc="55" dirty="0">
                <a:latin typeface="Calibri"/>
                <a:cs typeface="Calibri"/>
              </a:rPr>
              <a:t>2,140</a:t>
            </a:r>
            <a:r>
              <a:rPr sz="1550" spc="25" dirty="0">
                <a:latin typeface="Calibri"/>
                <a:cs typeface="Calibri"/>
              </a:rPr>
              <a:t> </a:t>
            </a:r>
            <a:r>
              <a:rPr sz="1550" spc="95" dirty="0">
                <a:latin typeface="Calibri"/>
                <a:cs typeface="Calibri"/>
              </a:rPr>
              <a:t>PSI</a:t>
            </a:r>
            <a:r>
              <a:rPr sz="1550" spc="5" dirty="0">
                <a:latin typeface="Calibri"/>
                <a:cs typeface="Calibri"/>
              </a:rPr>
              <a:t> </a:t>
            </a:r>
            <a:r>
              <a:rPr sz="1550" spc="-10" dirty="0">
                <a:latin typeface="Calibri"/>
                <a:cs typeface="Calibri"/>
              </a:rPr>
              <a:t>(upper)</a:t>
            </a:r>
            <a:endParaRPr sz="1550" dirty="0">
              <a:latin typeface="Calibri"/>
              <a:cs typeface="Calibri"/>
            </a:endParaRPr>
          </a:p>
          <a:p>
            <a:pPr marL="12700">
              <a:lnSpc>
                <a:spcPct val="100000"/>
              </a:lnSpc>
              <a:spcBef>
                <a:spcPts val="175"/>
              </a:spcBef>
            </a:pPr>
            <a:r>
              <a:rPr sz="1550" spc="75" dirty="0">
                <a:latin typeface="Calibri"/>
                <a:cs typeface="Calibri"/>
              </a:rPr>
              <a:t>Example</a:t>
            </a:r>
            <a:r>
              <a:rPr sz="1550" spc="40" dirty="0">
                <a:latin typeface="Calibri"/>
                <a:cs typeface="Calibri"/>
              </a:rPr>
              <a:t> </a:t>
            </a:r>
            <a:r>
              <a:rPr sz="1550" spc="90" dirty="0">
                <a:latin typeface="Calibri"/>
                <a:cs typeface="Calibri"/>
              </a:rPr>
              <a:t>Calculation</a:t>
            </a:r>
            <a:r>
              <a:rPr sz="1550" spc="-5" dirty="0">
                <a:latin typeface="Calibri"/>
                <a:cs typeface="Calibri"/>
              </a:rPr>
              <a:t> </a:t>
            </a:r>
            <a:r>
              <a:rPr sz="1550" dirty="0">
                <a:latin typeface="Calibri"/>
                <a:cs typeface="Calibri"/>
              </a:rPr>
              <a:t>–</a:t>
            </a:r>
            <a:r>
              <a:rPr sz="1550" spc="5" dirty="0">
                <a:latin typeface="Calibri"/>
                <a:cs typeface="Calibri"/>
              </a:rPr>
              <a:t> </a:t>
            </a:r>
            <a:r>
              <a:rPr sz="1550" dirty="0">
                <a:latin typeface="Calibri"/>
                <a:cs typeface="Calibri"/>
              </a:rPr>
              <a:t>(0.80</a:t>
            </a:r>
            <a:r>
              <a:rPr sz="1550" spc="15" dirty="0">
                <a:latin typeface="Calibri"/>
                <a:cs typeface="Calibri"/>
              </a:rPr>
              <a:t> </a:t>
            </a:r>
            <a:r>
              <a:rPr sz="1550" dirty="0">
                <a:latin typeface="Calibri"/>
                <a:cs typeface="Calibri"/>
              </a:rPr>
              <a:t>–</a:t>
            </a:r>
            <a:r>
              <a:rPr sz="1550" spc="5" dirty="0">
                <a:latin typeface="Calibri"/>
                <a:cs typeface="Calibri"/>
              </a:rPr>
              <a:t> </a:t>
            </a:r>
            <a:r>
              <a:rPr sz="1550" spc="55" dirty="0">
                <a:latin typeface="Calibri"/>
                <a:cs typeface="Calibri"/>
              </a:rPr>
              <a:t>0.465)</a:t>
            </a:r>
            <a:r>
              <a:rPr sz="1550" spc="-50" dirty="0">
                <a:latin typeface="Calibri"/>
                <a:cs typeface="Calibri"/>
              </a:rPr>
              <a:t> </a:t>
            </a:r>
            <a:r>
              <a:rPr sz="1550" spc="60" dirty="0">
                <a:latin typeface="Calibri"/>
                <a:cs typeface="Calibri"/>
              </a:rPr>
              <a:t>X</a:t>
            </a:r>
            <a:r>
              <a:rPr sz="1550" spc="-5" dirty="0">
                <a:latin typeface="Calibri"/>
                <a:cs typeface="Calibri"/>
              </a:rPr>
              <a:t> </a:t>
            </a:r>
            <a:r>
              <a:rPr sz="1550" spc="70" dirty="0">
                <a:latin typeface="Calibri"/>
                <a:cs typeface="Calibri"/>
              </a:rPr>
              <a:t>6,000</a:t>
            </a:r>
            <a:r>
              <a:rPr sz="1550" spc="-55" dirty="0">
                <a:latin typeface="Calibri"/>
                <a:cs typeface="Calibri"/>
              </a:rPr>
              <a:t> </a:t>
            </a:r>
            <a:r>
              <a:rPr sz="1550" spc="60" dirty="0">
                <a:latin typeface="Calibri"/>
                <a:cs typeface="Calibri"/>
              </a:rPr>
              <a:t>=</a:t>
            </a:r>
            <a:r>
              <a:rPr sz="1550" spc="25" dirty="0">
                <a:latin typeface="Calibri"/>
                <a:cs typeface="Calibri"/>
              </a:rPr>
              <a:t> </a:t>
            </a:r>
            <a:r>
              <a:rPr sz="1550" spc="55" dirty="0">
                <a:latin typeface="Calibri"/>
                <a:cs typeface="Calibri"/>
              </a:rPr>
              <a:t>2,010</a:t>
            </a:r>
            <a:r>
              <a:rPr sz="1550" spc="25" dirty="0">
                <a:latin typeface="Calibri"/>
                <a:cs typeface="Calibri"/>
              </a:rPr>
              <a:t> </a:t>
            </a:r>
            <a:r>
              <a:rPr sz="1550" spc="95" dirty="0">
                <a:latin typeface="Calibri"/>
                <a:cs typeface="Calibri"/>
              </a:rPr>
              <a:t>PSI</a:t>
            </a:r>
            <a:r>
              <a:rPr sz="1550" spc="5" dirty="0">
                <a:latin typeface="Calibri"/>
                <a:cs typeface="Calibri"/>
              </a:rPr>
              <a:t> </a:t>
            </a:r>
            <a:r>
              <a:rPr sz="1550" spc="-10" dirty="0">
                <a:latin typeface="Calibri"/>
                <a:cs typeface="Calibri"/>
              </a:rPr>
              <a:t>(lower)</a:t>
            </a:r>
            <a:endParaRPr sz="1550" dirty="0">
              <a:latin typeface="Calibri"/>
              <a:cs typeface="Calibri"/>
            </a:endParaRPr>
          </a:p>
          <a:p>
            <a:pPr marL="12700" marR="107950">
              <a:lnSpc>
                <a:spcPct val="100899"/>
              </a:lnSpc>
              <a:spcBef>
                <a:spcPts val="465"/>
              </a:spcBef>
            </a:pPr>
            <a:r>
              <a:rPr sz="1550" spc="50" dirty="0">
                <a:latin typeface="Calibri"/>
                <a:cs typeface="Calibri"/>
              </a:rPr>
              <a:t>MSIP</a:t>
            </a:r>
            <a:r>
              <a:rPr sz="1550" spc="95" dirty="0">
                <a:latin typeface="Calibri"/>
                <a:cs typeface="Calibri"/>
              </a:rPr>
              <a:t> </a:t>
            </a:r>
            <a:r>
              <a:rPr lang="en-US" sz="1550" spc="95" dirty="0">
                <a:latin typeface="Calibri"/>
                <a:cs typeface="Calibri"/>
              </a:rPr>
              <a:t>(gradient) </a:t>
            </a:r>
            <a:r>
              <a:rPr sz="1550" spc="60" dirty="0">
                <a:latin typeface="Calibri"/>
                <a:cs typeface="Calibri"/>
              </a:rPr>
              <a:t>allowed</a:t>
            </a:r>
            <a:r>
              <a:rPr sz="1550" spc="125" dirty="0">
                <a:latin typeface="Calibri"/>
                <a:cs typeface="Calibri"/>
              </a:rPr>
              <a:t> </a:t>
            </a:r>
            <a:r>
              <a:rPr sz="1550" spc="60" dirty="0">
                <a:latin typeface="Calibri"/>
                <a:cs typeface="Calibri"/>
              </a:rPr>
              <a:t>=</a:t>
            </a:r>
            <a:r>
              <a:rPr sz="1550" dirty="0">
                <a:latin typeface="Calibri"/>
                <a:cs typeface="Calibri"/>
              </a:rPr>
              <a:t> lower</a:t>
            </a:r>
            <a:r>
              <a:rPr sz="1550" spc="15" dirty="0">
                <a:latin typeface="Calibri"/>
                <a:cs typeface="Calibri"/>
              </a:rPr>
              <a:t> </a:t>
            </a:r>
            <a:r>
              <a:rPr sz="1550" dirty="0">
                <a:latin typeface="Calibri"/>
                <a:cs typeface="Calibri"/>
              </a:rPr>
              <a:t>of</a:t>
            </a:r>
            <a:r>
              <a:rPr sz="1550" spc="80" dirty="0">
                <a:latin typeface="Calibri"/>
                <a:cs typeface="Calibri"/>
              </a:rPr>
              <a:t> </a:t>
            </a:r>
            <a:r>
              <a:rPr sz="1550" dirty="0">
                <a:latin typeface="Calibri"/>
                <a:cs typeface="Calibri"/>
              </a:rPr>
              <a:t>the</a:t>
            </a:r>
            <a:r>
              <a:rPr sz="1550" spc="10" dirty="0">
                <a:latin typeface="Calibri"/>
                <a:cs typeface="Calibri"/>
              </a:rPr>
              <a:t> </a:t>
            </a:r>
            <a:r>
              <a:rPr sz="1550" dirty="0">
                <a:latin typeface="Calibri"/>
                <a:cs typeface="Calibri"/>
              </a:rPr>
              <a:t>two</a:t>
            </a:r>
            <a:r>
              <a:rPr sz="1550" spc="60" dirty="0">
                <a:latin typeface="Calibri"/>
                <a:cs typeface="Calibri"/>
              </a:rPr>
              <a:t> </a:t>
            </a:r>
            <a:r>
              <a:rPr sz="1550" spc="85" dirty="0">
                <a:latin typeface="Calibri"/>
                <a:cs typeface="Calibri"/>
              </a:rPr>
              <a:t>values</a:t>
            </a:r>
            <a:r>
              <a:rPr sz="1550" dirty="0">
                <a:latin typeface="Calibri"/>
                <a:cs typeface="Calibri"/>
              </a:rPr>
              <a:t> </a:t>
            </a:r>
            <a:r>
              <a:rPr sz="1550" spc="55" dirty="0">
                <a:latin typeface="Calibri"/>
                <a:cs typeface="Calibri"/>
              </a:rPr>
              <a:t>determined</a:t>
            </a:r>
            <a:r>
              <a:rPr sz="1550" dirty="0">
                <a:latin typeface="Calibri"/>
                <a:cs typeface="Calibri"/>
              </a:rPr>
              <a:t> </a:t>
            </a:r>
            <a:r>
              <a:rPr sz="1550" spc="-60" dirty="0">
                <a:latin typeface="Calibri"/>
                <a:cs typeface="Calibri"/>
              </a:rPr>
              <a:t>–</a:t>
            </a:r>
            <a:r>
              <a:rPr sz="1550" spc="-30" dirty="0">
                <a:latin typeface="Calibri"/>
                <a:cs typeface="Calibri"/>
              </a:rPr>
              <a:t> </a:t>
            </a:r>
            <a:r>
              <a:rPr sz="1550" b="1" u="sng" spc="-270" dirty="0">
                <a:uFill>
                  <a:solidFill>
                    <a:srgbClr val="000000"/>
                  </a:solidFill>
                </a:uFill>
                <a:latin typeface="Calibri"/>
                <a:cs typeface="Calibri"/>
              </a:rPr>
              <a:t> </a:t>
            </a:r>
            <a:r>
              <a:rPr sz="1550" b="1" u="sng" spc="55" dirty="0">
                <a:highlight>
                  <a:srgbClr val="FFFF00"/>
                </a:highlight>
                <a:uFill>
                  <a:solidFill>
                    <a:srgbClr val="000000"/>
                  </a:solidFill>
                </a:uFill>
                <a:latin typeface="Calibri"/>
                <a:cs typeface="Calibri"/>
              </a:rPr>
              <a:t>2,0</a:t>
            </a:r>
            <a:r>
              <a:rPr lang="en-US" sz="1550" b="1" u="sng" spc="55" dirty="0">
                <a:highlight>
                  <a:srgbClr val="FFFF00"/>
                </a:highlight>
                <a:uFill>
                  <a:solidFill>
                    <a:srgbClr val="000000"/>
                  </a:solidFill>
                </a:uFill>
                <a:latin typeface="Calibri"/>
                <a:cs typeface="Calibri"/>
              </a:rPr>
              <a:t>1</a:t>
            </a:r>
            <a:r>
              <a:rPr sz="1550" b="1" u="sng" spc="55" dirty="0">
                <a:highlight>
                  <a:srgbClr val="FFFF00"/>
                </a:highlight>
                <a:uFill>
                  <a:solidFill>
                    <a:srgbClr val="000000"/>
                  </a:solidFill>
                </a:uFill>
                <a:latin typeface="Calibri"/>
                <a:cs typeface="Calibri"/>
              </a:rPr>
              <a:t>0</a:t>
            </a:r>
            <a:r>
              <a:rPr sz="1550" b="1" u="sng" spc="85" dirty="0">
                <a:highlight>
                  <a:srgbClr val="FFFF00"/>
                </a:highlight>
                <a:uFill>
                  <a:solidFill>
                    <a:srgbClr val="000000"/>
                  </a:solidFill>
                </a:uFill>
                <a:latin typeface="Calibri"/>
                <a:cs typeface="Calibri"/>
              </a:rPr>
              <a:t> </a:t>
            </a:r>
            <a:r>
              <a:rPr sz="1550" b="1" u="sng" spc="135" dirty="0">
                <a:highlight>
                  <a:srgbClr val="FFFF00"/>
                </a:highlight>
                <a:uFill>
                  <a:solidFill>
                    <a:srgbClr val="000000"/>
                  </a:solidFill>
                </a:uFill>
                <a:latin typeface="Calibri"/>
                <a:cs typeface="Calibri"/>
              </a:rPr>
              <a:t>PSI</a:t>
            </a:r>
            <a:r>
              <a:rPr sz="1550" b="1" u="none" spc="465" dirty="0">
                <a:highlight>
                  <a:srgbClr val="FFFF00"/>
                </a:highlight>
                <a:latin typeface="Calibri"/>
                <a:cs typeface="Calibri"/>
              </a:rPr>
              <a:t> </a:t>
            </a:r>
            <a:r>
              <a:rPr sz="1550" u="none" dirty="0">
                <a:latin typeface="Calibri"/>
                <a:cs typeface="Calibri"/>
              </a:rPr>
              <a:t>(this</a:t>
            </a:r>
            <a:r>
              <a:rPr sz="1550" u="none" spc="80" dirty="0">
                <a:latin typeface="Calibri"/>
                <a:cs typeface="Calibri"/>
              </a:rPr>
              <a:t> </a:t>
            </a:r>
            <a:r>
              <a:rPr sz="1550" u="none" dirty="0">
                <a:latin typeface="Calibri"/>
                <a:cs typeface="Calibri"/>
              </a:rPr>
              <a:t>time</a:t>
            </a:r>
            <a:r>
              <a:rPr sz="1550" u="none" spc="95" dirty="0">
                <a:latin typeface="Calibri"/>
                <a:cs typeface="Calibri"/>
              </a:rPr>
              <a:t> </a:t>
            </a:r>
            <a:r>
              <a:rPr sz="1550" u="none" dirty="0">
                <a:latin typeface="Calibri"/>
                <a:cs typeface="Calibri"/>
              </a:rPr>
              <a:t>the</a:t>
            </a:r>
            <a:r>
              <a:rPr sz="1550" u="none" spc="100" dirty="0">
                <a:latin typeface="Calibri"/>
                <a:cs typeface="Calibri"/>
              </a:rPr>
              <a:t> </a:t>
            </a:r>
            <a:r>
              <a:rPr sz="1550" u="none" dirty="0">
                <a:latin typeface="Calibri"/>
                <a:cs typeface="Calibri"/>
              </a:rPr>
              <a:t>lower</a:t>
            </a:r>
            <a:r>
              <a:rPr sz="1550" u="none" spc="105" dirty="0">
                <a:latin typeface="Calibri"/>
                <a:cs typeface="Calibri"/>
              </a:rPr>
              <a:t> </a:t>
            </a:r>
            <a:r>
              <a:rPr sz="1550" u="none" dirty="0">
                <a:latin typeface="Calibri"/>
                <a:cs typeface="Calibri"/>
              </a:rPr>
              <a:t>layer</a:t>
            </a:r>
            <a:r>
              <a:rPr sz="1550" u="none" spc="105" dirty="0">
                <a:latin typeface="Calibri"/>
                <a:cs typeface="Calibri"/>
              </a:rPr>
              <a:t> </a:t>
            </a:r>
            <a:r>
              <a:rPr sz="1550" u="none" dirty="0">
                <a:latin typeface="Calibri"/>
                <a:cs typeface="Calibri"/>
              </a:rPr>
              <a:t>with</a:t>
            </a:r>
            <a:r>
              <a:rPr sz="1550" u="none" spc="50" dirty="0">
                <a:latin typeface="Calibri"/>
                <a:cs typeface="Calibri"/>
              </a:rPr>
              <a:t> </a:t>
            </a:r>
            <a:r>
              <a:rPr sz="1550" u="none" spc="45" dirty="0">
                <a:latin typeface="Calibri"/>
                <a:cs typeface="Calibri"/>
              </a:rPr>
              <a:t>a </a:t>
            </a:r>
            <a:r>
              <a:rPr sz="1550" u="none" spc="105" dirty="0">
                <a:latin typeface="Calibri"/>
                <a:cs typeface="Calibri"/>
              </a:rPr>
              <a:t>cap</a:t>
            </a:r>
            <a:r>
              <a:rPr sz="1550" u="none" spc="114" dirty="0">
                <a:latin typeface="Calibri"/>
                <a:cs typeface="Calibri"/>
              </a:rPr>
              <a:t> </a:t>
            </a:r>
            <a:r>
              <a:rPr sz="1550" u="none" dirty="0">
                <a:latin typeface="Calibri"/>
                <a:cs typeface="Calibri"/>
              </a:rPr>
              <a:t>of</a:t>
            </a:r>
            <a:r>
              <a:rPr sz="1550" u="none" spc="-15" dirty="0">
                <a:latin typeface="Calibri"/>
                <a:cs typeface="Calibri"/>
              </a:rPr>
              <a:t> </a:t>
            </a:r>
            <a:r>
              <a:rPr sz="1550" u="none" spc="65" dirty="0">
                <a:latin typeface="Calibri"/>
                <a:cs typeface="Calibri"/>
              </a:rPr>
              <a:t>0.50</a:t>
            </a:r>
            <a:r>
              <a:rPr sz="1550" u="none" spc="80" dirty="0">
                <a:latin typeface="Calibri"/>
                <a:cs typeface="Calibri"/>
              </a:rPr>
              <a:t> </a:t>
            </a:r>
            <a:r>
              <a:rPr sz="1550" u="none" dirty="0">
                <a:latin typeface="Calibri"/>
                <a:cs typeface="Calibri"/>
              </a:rPr>
              <a:t>psi/ft</a:t>
            </a:r>
            <a:r>
              <a:rPr sz="1550" u="none" spc="25" dirty="0">
                <a:latin typeface="Calibri"/>
                <a:cs typeface="Calibri"/>
              </a:rPr>
              <a:t> </a:t>
            </a:r>
            <a:r>
              <a:rPr sz="1550" u="none" spc="70" dirty="0">
                <a:latin typeface="Calibri"/>
                <a:cs typeface="Calibri"/>
              </a:rPr>
              <a:t>times</a:t>
            </a:r>
            <a:r>
              <a:rPr sz="1550" u="none" spc="75" dirty="0">
                <a:latin typeface="Calibri"/>
                <a:cs typeface="Calibri"/>
              </a:rPr>
              <a:t> </a:t>
            </a:r>
            <a:r>
              <a:rPr sz="1550" u="none" dirty="0">
                <a:latin typeface="Calibri"/>
                <a:cs typeface="Calibri"/>
              </a:rPr>
              <a:t>the </a:t>
            </a:r>
            <a:r>
              <a:rPr sz="1550" u="none" spc="50" dirty="0">
                <a:latin typeface="Calibri"/>
                <a:cs typeface="Calibri"/>
              </a:rPr>
              <a:t>top</a:t>
            </a:r>
            <a:r>
              <a:rPr sz="1550" u="none" spc="30" dirty="0">
                <a:latin typeface="Calibri"/>
                <a:cs typeface="Calibri"/>
              </a:rPr>
              <a:t> </a:t>
            </a:r>
            <a:r>
              <a:rPr sz="1550" u="none" dirty="0">
                <a:latin typeface="Calibri"/>
                <a:cs typeface="Calibri"/>
              </a:rPr>
              <a:t>of</a:t>
            </a:r>
            <a:r>
              <a:rPr sz="1550" u="none" spc="65" dirty="0">
                <a:latin typeface="Calibri"/>
                <a:cs typeface="Calibri"/>
              </a:rPr>
              <a:t> </a:t>
            </a:r>
            <a:r>
              <a:rPr sz="1550" u="none" dirty="0">
                <a:latin typeface="Calibri"/>
                <a:cs typeface="Calibri"/>
              </a:rPr>
              <a:t>the</a:t>
            </a:r>
            <a:r>
              <a:rPr sz="1550" u="none" spc="95" dirty="0">
                <a:latin typeface="Calibri"/>
                <a:cs typeface="Calibri"/>
              </a:rPr>
              <a:t> </a:t>
            </a:r>
            <a:r>
              <a:rPr sz="1550" u="none" spc="40" dirty="0">
                <a:latin typeface="Calibri"/>
                <a:cs typeface="Calibri"/>
              </a:rPr>
              <a:t>zone)</a:t>
            </a:r>
            <a:r>
              <a:rPr lang="en-US" sz="1550" u="none" spc="40" dirty="0">
                <a:latin typeface="Calibri"/>
                <a:cs typeface="Calibri"/>
              </a:rPr>
              <a:t> will be divided by the depth to the top of the permitted injection interval.</a:t>
            </a:r>
          </a:p>
          <a:p>
            <a:pPr marL="12700" marR="107950">
              <a:lnSpc>
                <a:spcPct val="100899"/>
              </a:lnSpc>
              <a:spcBef>
                <a:spcPts val="465"/>
              </a:spcBef>
            </a:pPr>
            <a:r>
              <a:rPr lang="en-US" sz="1550" spc="40" dirty="0">
                <a:latin typeface="Calibri"/>
                <a:cs typeface="Calibri"/>
              </a:rPr>
              <a:t>Example Calculation:  2,010 ÷ 4,000 = </a:t>
            </a:r>
            <a:r>
              <a:rPr lang="en-US" sz="1550" b="1" u="sng" spc="40" dirty="0">
                <a:latin typeface="Calibri"/>
                <a:cs typeface="Calibri"/>
              </a:rPr>
              <a:t>0.5025 psi/ft &gt; 0.5 </a:t>
            </a:r>
            <a:r>
              <a:rPr lang="en-US" sz="1550" spc="40" dirty="0">
                <a:latin typeface="Calibri"/>
                <a:cs typeface="Calibri"/>
              </a:rPr>
              <a:t>=&gt; MSIP = 0.5 psi/ft</a:t>
            </a:r>
            <a:endParaRPr sz="1550" dirty="0">
              <a:latin typeface="Calibri"/>
              <a:cs typeface="Calibri"/>
            </a:endParaRPr>
          </a:p>
        </p:txBody>
      </p:sp>
    </p:spTree>
    <p:extLst>
      <p:ext uri="{BB962C8B-B14F-4D97-AF65-F5344CB8AC3E}">
        <p14:creationId xmlns:p14="http://schemas.microsoft.com/office/powerpoint/2010/main" val="243375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EB5A-964A-AAFF-B3C5-0D940D47E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3EED4-A4FE-B738-04BC-082C9B81213C}"/>
              </a:ext>
            </a:extLst>
          </p:cNvPr>
          <p:cNvSpPr>
            <a:spLocks noGrp="1"/>
          </p:cNvSpPr>
          <p:nvPr>
            <p:ph type="title"/>
          </p:nvPr>
        </p:nvSpPr>
        <p:spPr>
          <a:xfrm>
            <a:off x="609600" y="274638"/>
            <a:ext cx="10972800" cy="640080"/>
          </a:xfrm>
        </p:spPr>
        <p:txBody>
          <a:bodyPr>
            <a:normAutofit/>
          </a:bodyPr>
          <a:lstStyle/>
          <a:p>
            <a:r>
              <a:rPr lang="en-US" sz="3200" dirty="0"/>
              <a:t>Output: Maximum Daily Injection Volume</a:t>
            </a:r>
          </a:p>
        </p:txBody>
      </p:sp>
      <p:sp>
        <p:nvSpPr>
          <p:cNvPr id="4" name="Content Placeholder 2">
            <a:extLst>
              <a:ext uri="{FF2B5EF4-FFF2-40B4-BE49-F238E27FC236}">
                <a16:creationId xmlns:a16="http://schemas.microsoft.com/office/drawing/2014/main" id="{754EBF02-1998-9A09-7995-2A4748C0EA44}"/>
              </a:ext>
            </a:extLst>
          </p:cNvPr>
          <p:cNvSpPr>
            <a:spLocks noGrp="1"/>
          </p:cNvSpPr>
          <p:nvPr>
            <p:ph idx="1"/>
          </p:nvPr>
        </p:nvSpPr>
        <p:spPr>
          <a:xfrm>
            <a:off x="228600" y="1063061"/>
            <a:ext cx="11025809" cy="5251036"/>
          </a:xfrm>
        </p:spPr>
        <p:txBody>
          <a:bodyPr>
            <a:normAutofit/>
          </a:bodyPr>
          <a:lstStyle/>
          <a:p>
            <a:r>
              <a:rPr lang="en-US" sz="2400" dirty="0"/>
              <a:t>MDIV will be determined using the following methodology:</a:t>
            </a:r>
          </a:p>
          <a:p>
            <a:pPr lvl="1"/>
            <a:r>
              <a:rPr lang="en-US" sz="2000" dirty="0"/>
              <a:t>Maximum Daily Injection Volume (MDIV) will be determined using</a:t>
            </a:r>
          </a:p>
          <a:p>
            <a:pPr lvl="2"/>
            <a:r>
              <a:rPr lang="en-US" sz="1800" dirty="0"/>
              <a:t>Initial Average Reservoir Pressure</a:t>
            </a:r>
          </a:p>
          <a:p>
            <a:pPr marL="0" indent="0">
              <a:buNone/>
            </a:pPr>
            <a:endParaRPr lang="en-US" dirty="0"/>
          </a:p>
          <a:p>
            <a:pPr marL="0" indent="0">
              <a:buNone/>
            </a:pPr>
            <a:endParaRPr lang="en-US" dirty="0"/>
          </a:p>
        </p:txBody>
      </p:sp>
      <p:pic>
        <p:nvPicPr>
          <p:cNvPr id="138" name="Picture 137" descr="Screenshot of data used to determine MDIV. MDIV determined using Initial Average Reservoir Pressure">
            <a:extLst>
              <a:ext uri="{FF2B5EF4-FFF2-40B4-BE49-F238E27FC236}">
                <a16:creationId xmlns:a16="http://schemas.microsoft.com/office/drawing/2014/main" id="{60A06467-9801-C613-BD0D-9FD89434D4FA}"/>
              </a:ext>
            </a:extLst>
          </p:cNvPr>
          <p:cNvPicPr>
            <a:picLocks noChangeAspect="1"/>
          </p:cNvPicPr>
          <p:nvPr/>
        </p:nvPicPr>
        <p:blipFill>
          <a:blip r:embed="rId3"/>
          <a:stretch>
            <a:fillRect/>
          </a:stretch>
        </p:blipFill>
        <p:spPr>
          <a:xfrm>
            <a:off x="462012" y="2239188"/>
            <a:ext cx="9557886" cy="4223252"/>
          </a:xfrm>
          <a:prstGeom prst="rect">
            <a:avLst/>
          </a:prstGeom>
        </p:spPr>
      </p:pic>
      <p:sp>
        <p:nvSpPr>
          <p:cNvPr id="139" name="Rectangle 138">
            <a:extLst>
              <a:ext uri="{FF2B5EF4-FFF2-40B4-BE49-F238E27FC236}">
                <a16:creationId xmlns:a16="http://schemas.microsoft.com/office/drawing/2014/main" id="{72887288-9F4E-5DD3-D7B8-75C8B80DEC8C}"/>
              </a:ext>
              <a:ext uri="{C183D7F6-B498-43B3-948B-1728B52AA6E4}">
                <adec:decorative xmlns:adec="http://schemas.microsoft.com/office/drawing/2017/decorative" val="1"/>
              </a:ext>
            </a:extLst>
          </p:cNvPr>
          <p:cNvSpPr/>
          <p:nvPr/>
        </p:nvSpPr>
        <p:spPr>
          <a:xfrm>
            <a:off x="379562" y="5029200"/>
            <a:ext cx="9704717" cy="914400"/>
          </a:xfrm>
          <a:prstGeom prst="rect">
            <a:avLst/>
          </a:prstGeom>
          <a:solidFill>
            <a:srgbClr val="58B6C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559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F7E39-7E7F-4E1F-9240-369E53441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12FD9-340D-AFA1-C982-FFC343E2B755}"/>
              </a:ext>
            </a:extLst>
          </p:cNvPr>
          <p:cNvSpPr>
            <a:spLocks noGrp="1"/>
          </p:cNvSpPr>
          <p:nvPr>
            <p:ph type="title"/>
          </p:nvPr>
        </p:nvSpPr>
        <p:spPr>
          <a:xfrm>
            <a:off x="609600" y="274638"/>
            <a:ext cx="10972800" cy="640080"/>
          </a:xfrm>
        </p:spPr>
        <p:txBody>
          <a:bodyPr>
            <a:normAutofit/>
          </a:bodyPr>
          <a:lstStyle/>
          <a:p>
            <a:r>
              <a:rPr lang="en-US" sz="3200" dirty="0"/>
              <a:t>Output: Maximum Injection Rate</a:t>
            </a:r>
          </a:p>
        </p:txBody>
      </p:sp>
      <p:sp>
        <p:nvSpPr>
          <p:cNvPr id="4" name="Content Placeholder 2">
            <a:extLst>
              <a:ext uri="{FF2B5EF4-FFF2-40B4-BE49-F238E27FC236}">
                <a16:creationId xmlns:a16="http://schemas.microsoft.com/office/drawing/2014/main" id="{07AAD1FF-42EA-CE94-3FB4-8FB716B402D9}"/>
              </a:ext>
            </a:extLst>
          </p:cNvPr>
          <p:cNvSpPr>
            <a:spLocks noGrp="1"/>
          </p:cNvSpPr>
          <p:nvPr>
            <p:ph idx="1"/>
          </p:nvPr>
        </p:nvSpPr>
        <p:spPr>
          <a:xfrm>
            <a:off x="228600" y="1063061"/>
            <a:ext cx="11025809" cy="5251036"/>
          </a:xfrm>
        </p:spPr>
        <p:txBody>
          <a:bodyPr>
            <a:normAutofit/>
          </a:bodyPr>
          <a:lstStyle/>
          <a:p>
            <a:r>
              <a:rPr lang="en-US" sz="2400" dirty="0"/>
              <a:t>MIR will be determined by MDIV (barrels/day) ÷ 1,440 minutes/day = (</a:t>
            </a:r>
            <a:r>
              <a:rPr lang="en-US" sz="2400" dirty="0" err="1"/>
              <a:t>bbl</a:t>
            </a:r>
            <a:r>
              <a:rPr lang="en-US" sz="2400" dirty="0"/>
              <a:t>/min.)</a:t>
            </a:r>
            <a:endParaRPr lang="en-US" sz="1800" dirty="0"/>
          </a:p>
          <a:p>
            <a:pPr marL="0" indent="0">
              <a:buNone/>
            </a:pPr>
            <a:endParaRPr lang="en-US" dirty="0"/>
          </a:p>
          <a:p>
            <a:pPr marL="0" indent="0">
              <a:buNone/>
            </a:pPr>
            <a:endParaRPr lang="en-US" dirty="0"/>
          </a:p>
        </p:txBody>
      </p:sp>
      <p:pic>
        <p:nvPicPr>
          <p:cNvPr id="138" name="Picture 137" descr="Chart showing data used to determine MIR. MIR determined by MDIV(bbls/day) divide by 1,440 minutes/day = (bbl/min) ">
            <a:extLst>
              <a:ext uri="{FF2B5EF4-FFF2-40B4-BE49-F238E27FC236}">
                <a16:creationId xmlns:a16="http://schemas.microsoft.com/office/drawing/2014/main" id="{EC6ACE12-FF3F-5E62-0635-1BEA6062CD79}"/>
              </a:ext>
            </a:extLst>
          </p:cNvPr>
          <p:cNvPicPr>
            <a:picLocks noChangeAspect="1"/>
          </p:cNvPicPr>
          <p:nvPr/>
        </p:nvPicPr>
        <p:blipFill>
          <a:blip r:embed="rId3"/>
          <a:stretch>
            <a:fillRect/>
          </a:stretch>
        </p:blipFill>
        <p:spPr>
          <a:xfrm>
            <a:off x="462012" y="2239188"/>
            <a:ext cx="9557886" cy="4223252"/>
          </a:xfrm>
          <a:prstGeom prst="rect">
            <a:avLst/>
          </a:prstGeom>
        </p:spPr>
      </p:pic>
      <p:sp>
        <p:nvSpPr>
          <p:cNvPr id="3" name="Rectangle 2">
            <a:extLst>
              <a:ext uri="{FF2B5EF4-FFF2-40B4-BE49-F238E27FC236}">
                <a16:creationId xmlns:a16="http://schemas.microsoft.com/office/drawing/2014/main" id="{AAE19153-24F5-FD28-8251-554893940CD0}"/>
              </a:ext>
              <a:ext uri="{C183D7F6-B498-43B3-948B-1728B52AA6E4}">
                <adec:decorative xmlns:adec="http://schemas.microsoft.com/office/drawing/2017/decorative" val="1"/>
              </a:ext>
            </a:extLst>
          </p:cNvPr>
          <p:cNvSpPr/>
          <p:nvPr/>
        </p:nvSpPr>
        <p:spPr>
          <a:xfrm>
            <a:off x="345057" y="5943600"/>
            <a:ext cx="9557886" cy="518840"/>
          </a:xfrm>
          <a:prstGeom prst="rect">
            <a:avLst/>
          </a:prstGeom>
          <a:solidFill>
            <a:srgbClr val="58B6C0">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6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6C6AAC0-B112-2C60-B90E-A7E08727F61A}"/>
              </a:ext>
            </a:extLst>
          </p:cNvPr>
          <p:cNvSpPr txBox="1">
            <a:spLocks noGrp="1"/>
          </p:cNvSpPr>
          <p:nvPr>
            <p:ph type="title" idx="4294967295"/>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Permian Basin Disposal Well Permitting History (1 of 3)</a:t>
            </a:r>
          </a:p>
        </p:txBody>
      </p:sp>
      <p:graphicFrame>
        <p:nvGraphicFramePr>
          <p:cNvPr id="9" name="Chart 8" descr="Chart depicting Average of Depth (in feet) to the Top of the Injection Interval from 1942 to 2024">
            <a:extLst>
              <a:ext uri="{FF2B5EF4-FFF2-40B4-BE49-F238E27FC236}">
                <a16:creationId xmlns:a16="http://schemas.microsoft.com/office/drawing/2014/main" id="{07BB2968-DC14-6BAA-58F4-B8A79E655A5D}"/>
              </a:ext>
            </a:extLst>
          </p:cNvPr>
          <p:cNvGraphicFramePr>
            <a:graphicFrameLocks/>
          </p:cNvGraphicFramePr>
          <p:nvPr>
            <p:extLst>
              <p:ext uri="{D42A27DB-BD31-4B8C-83A1-F6EECF244321}">
                <p14:modId xmlns:p14="http://schemas.microsoft.com/office/powerpoint/2010/main" val="2146683929"/>
              </p:ext>
            </p:extLst>
          </p:nvPr>
        </p:nvGraphicFramePr>
        <p:xfrm>
          <a:off x="1549689" y="3914774"/>
          <a:ext cx="9129713" cy="2624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Chart depicting number of disposal permits issued per year from 1942 to 2024. Over 1,000 permits issued in 2019 and 420 issued in 2024">
            <a:extLst>
              <a:ext uri="{FF2B5EF4-FFF2-40B4-BE49-F238E27FC236}">
                <a16:creationId xmlns:a16="http://schemas.microsoft.com/office/drawing/2014/main" id="{074669A0-02C0-223C-3E30-054B3A9BE98D}"/>
              </a:ext>
            </a:extLst>
          </p:cNvPr>
          <p:cNvGraphicFramePr>
            <a:graphicFrameLocks/>
          </p:cNvGraphicFramePr>
          <p:nvPr>
            <p:extLst>
              <p:ext uri="{D42A27DB-BD31-4B8C-83A1-F6EECF244321}">
                <p14:modId xmlns:p14="http://schemas.microsoft.com/office/powerpoint/2010/main" val="2038388038"/>
              </p:ext>
            </p:extLst>
          </p:nvPr>
        </p:nvGraphicFramePr>
        <p:xfrm>
          <a:off x="1533525" y="951994"/>
          <a:ext cx="9124950" cy="2662239"/>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descr="RRC gained primacy of Class II wells in 1982">
            <a:extLst>
              <a:ext uri="{FF2B5EF4-FFF2-40B4-BE49-F238E27FC236}">
                <a16:creationId xmlns:a16="http://schemas.microsoft.com/office/drawing/2014/main" id="{C371E119-784F-EF5B-FFCE-DE13FBDE3AB1}"/>
              </a:ext>
            </a:extLst>
          </p:cNvPr>
          <p:cNvGrpSpPr/>
          <p:nvPr/>
        </p:nvGrpSpPr>
        <p:grpSpPr>
          <a:xfrm>
            <a:off x="6248400" y="3521510"/>
            <a:ext cx="2440092" cy="409574"/>
            <a:chOff x="11353800" y="3541830"/>
            <a:chExt cx="2440092" cy="409574"/>
          </a:xfrm>
        </p:grpSpPr>
        <p:cxnSp>
          <p:nvCxnSpPr>
            <p:cNvPr id="4" name="Straight Connector 3">
              <a:extLst>
                <a:ext uri="{FF2B5EF4-FFF2-40B4-BE49-F238E27FC236}">
                  <a16:creationId xmlns:a16="http://schemas.microsoft.com/office/drawing/2014/main" id="{63C11A90-D2A1-085D-CE87-AEF097979065}"/>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C58453-2B7F-F144-8F44-67B6A21921A6}"/>
                </a:ext>
              </a:extLst>
            </p:cNvPr>
            <p:cNvSpPr txBox="1"/>
            <p:nvPr/>
          </p:nvSpPr>
          <p:spPr>
            <a:xfrm>
              <a:off x="11353800" y="3614233"/>
              <a:ext cx="2440092" cy="307777"/>
            </a:xfrm>
            <a:prstGeom prst="rect">
              <a:avLst/>
            </a:prstGeom>
            <a:noFill/>
          </p:spPr>
          <p:txBody>
            <a:bodyPr wrap="none" rtlCol="0">
              <a:spAutoFit/>
            </a:bodyPr>
            <a:lstStyle/>
            <a:p>
              <a:r>
                <a:rPr lang="en-US" sz="1400"/>
                <a:t>1982 = Class II UIC Primacy</a:t>
              </a:r>
            </a:p>
          </p:txBody>
        </p:sp>
      </p:grpSp>
    </p:spTree>
    <p:extLst>
      <p:ext uri="{BB962C8B-B14F-4D97-AF65-F5344CB8AC3E}">
        <p14:creationId xmlns:p14="http://schemas.microsoft.com/office/powerpoint/2010/main" val="25603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B02C-8DB1-AEFD-A2A7-35BF4B3AE1E6}"/>
              </a:ext>
            </a:extLst>
          </p:cNvPr>
          <p:cNvSpPr>
            <a:spLocks noGrp="1"/>
          </p:cNvSpPr>
          <p:nvPr>
            <p:ph type="title"/>
          </p:nvPr>
        </p:nvSpPr>
        <p:spPr>
          <a:xfrm>
            <a:off x="152400" y="228600"/>
            <a:ext cx="10972800" cy="715962"/>
          </a:xfrm>
        </p:spPr>
        <p:txBody>
          <a:bodyPr/>
          <a:lstStyle/>
          <a:p>
            <a:r>
              <a:rPr lang="en-US"/>
              <a:t>Well Completion &amp; Permit Conditions – Page 1 of 2</a:t>
            </a:r>
          </a:p>
        </p:txBody>
      </p:sp>
      <p:sp>
        <p:nvSpPr>
          <p:cNvPr id="3" name="Content Placeholder 2">
            <a:extLst>
              <a:ext uri="{FF2B5EF4-FFF2-40B4-BE49-F238E27FC236}">
                <a16:creationId xmlns:a16="http://schemas.microsoft.com/office/drawing/2014/main" id="{38AE6E6E-50E2-A5B1-7B8C-CF2531E5E75C}"/>
              </a:ext>
            </a:extLst>
          </p:cNvPr>
          <p:cNvSpPr>
            <a:spLocks noGrp="1"/>
          </p:cNvSpPr>
          <p:nvPr>
            <p:ph idx="1"/>
          </p:nvPr>
        </p:nvSpPr>
        <p:spPr>
          <a:xfrm>
            <a:off x="609600" y="1066800"/>
            <a:ext cx="10972800" cy="6387295"/>
          </a:xfrm>
        </p:spPr>
        <p:txBody>
          <a:bodyPr>
            <a:normAutofit/>
          </a:bodyPr>
          <a:lstStyle/>
          <a:p>
            <a:r>
              <a:rPr lang="en-US" sz="2600" dirty="0"/>
              <a:t>Initial Bottomhole Pressure (BHP): data point prior to injection. </a:t>
            </a:r>
          </a:p>
          <a:p>
            <a:endParaRPr lang="en-US" sz="1600" dirty="0"/>
          </a:p>
          <a:p>
            <a:r>
              <a:rPr lang="en-US" sz="2600" dirty="0"/>
              <a:t>Initial fracture gradient: DFIT or STEP RATE TEST, prior to injection, submitted via sealed report to UIC &amp; to </a:t>
            </a:r>
            <a:r>
              <a:rPr lang="en-US" sz="2600" dirty="0" err="1"/>
              <a:t>TexNet</a:t>
            </a:r>
            <a:r>
              <a:rPr lang="en-US" sz="2600" dirty="0"/>
              <a:t> - analysis to be included with a digital (i.e., txt, csv, EXCEL) copy of the entire test including time, rate, pressure.</a:t>
            </a:r>
          </a:p>
          <a:p>
            <a:endParaRPr lang="en-US" sz="1600" dirty="0"/>
          </a:p>
          <a:p>
            <a:r>
              <a:rPr lang="en-US" sz="2600" dirty="0"/>
              <a:t>Radial CBLs on long string casing.</a:t>
            </a:r>
          </a:p>
          <a:p>
            <a:endParaRPr lang="en-US" sz="1600" dirty="0"/>
          </a:p>
          <a:p>
            <a:r>
              <a:rPr lang="en-US" sz="2600" dirty="0"/>
              <a:t>Log Suite, or best available data source, with annotation of upper and lower confinement (if possible) and lithologic units, and net pay highlighted, confirming porosity-height product for entire permitted injection interval.</a:t>
            </a:r>
          </a:p>
          <a:p>
            <a:endParaRPr lang="en-US" sz="2600" dirty="0"/>
          </a:p>
          <a:p>
            <a:endParaRPr lang="en-US" dirty="0"/>
          </a:p>
        </p:txBody>
      </p:sp>
    </p:spTree>
    <p:extLst>
      <p:ext uri="{BB962C8B-B14F-4D97-AF65-F5344CB8AC3E}">
        <p14:creationId xmlns:p14="http://schemas.microsoft.com/office/powerpoint/2010/main" val="167008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3048-CFC9-1456-F008-4B65AEF33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B8131-ED28-166F-0984-2CF1915DCFAB}"/>
              </a:ext>
            </a:extLst>
          </p:cNvPr>
          <p:cNvSpPr>
            <a:spLocks noGrp="1"/>
          </p:cNvSpPr>
          <p:nvPr>
            <p:ph type="title"/>
          </p:nvPr>
        </p:nvSpPr>
        <p:spPr>
          <a:xfrm>
            <a:off x="228600" y="228600"/>
            <a:ext cx="10972800" cy="715962"/>
          </a:xfrm>
        </p:spPr>
        <p:txBody>
          <a:bodyPr/>
          <a:lstStyle/>
          <a:p>
            <a:r>
              <a:rPr lang="en-US"/>
              <a:t>Well Completion &amp; Permit Conditions – Page 2 of 2</a:t>
            </a:r>
          </a:p>
        </p:txBody>
      </p:sp>
      <p:sp>
        <p:nvSpPr>
          <p:cNvPr id="3" name="Content Placeholder 2">
            <a:extLst>
              <a:ext uri="{FF2B5EF4-FFF2-40B4-BE49-F238E27FC236}">
                <a16:creationId xmlns:a16="http://schemas.microsoft.com/office/drawing/2014/main" id="{300BADD1-49B1-7473-8152-A5A542BC4B64}"/>
              </a:ext>
            </a:extLst>
          </p:cNvPr>
          <p:cNvSpPr>
            <a:spLocks noGrp="1"/>
          </p:cNvSpPr>
          <p:nvPr>
            <p:ph idx="1"/>
          </p:nvPr>
        </p:nvSpPr>
        <p:spPr>
          <a:xfrm>
            <a:off x="609600" y="1066801"/>
            <a:ext cx="10972800" cy="5059364"/>
          </a:xfrm>
        </p:spPr>
        <p:txBody>
          <a:bodyPr>
            <a:normAutofit/>
          </a:bodyPr>
          <a:lstStyle/>
          <a:p>
            <a:r>
              <a:rPr lang="en-US" sz="2800" dirty="0"/>
              <a:t>Bottomhole Pressure Reporting:</a:t>
            </a:r>
          </a:p>
          <a:p>
            <a:pPr lvl="1"/>
            <a:r>
              <a:rPr lang="en-US" sz="2400" dirty="0"/>
              <a:t>Annual Frequency.</a:t>
            </a:r>
          </a:p>
          <a:p>
            <a:pPr lvl="1"/>
            <a:endParaRPr lang="en-US" sz="800" dirty="0"/>
          </a:p>
          <a:p>
            <a:pPr lvl="1"/>
            <a:r>
              <a:rPr lang="en-US" sz="2400" dirty="0"/>
              <a:t>Instantaneous shut-in pressure measurement.</a:t>
            </a:r>
          </a:p>
          <a:p>
            <a:pPr lvl="1"/>
            <a:endParaRPr lang="en-US" sz="800" dirty="0"/>
          </a:p>
          <a:p>
            <a:pPr lvl="1"/>
            <a:r>
              <a:rPr lang="en-US" sz="2400" dirty="0"/>
              <a:t>24-hour shut-in time.</a:t>
            </a:r>
          </a:p>
          <a:p>
            <a:pPr lvl="1"/>
            <a:endParaRPr lang="en-US" sz="800" dirty="0"/>
          </a:p>
          <a:p>
            <a:pPr lvl="1"/>
            <a:r>
              <a:rPr lang="en-US" sz="2400" dirty="0"/>
              <a:t>BHP: Downhole gauge, Dip-in measurement, Calculated.</a:t>
            </a:r>
          </a:p>
          <a:p>
            <a:pPr lvl="1"/>
            <a:endParaRPr lang="en-US" sz="800" dirty="0"/>
          </a:p>
          <a:p>
            <a:pPr lvl="1"/>
            <a:r>
              <a:rPr lang="en-US" sz="2400" dirty="0"/>
              <a:t>Reported to </a:t>
            </a:r>
            <a:r>
              <a:rPr lang="en-US" sz="2400" dirty="0" err="1"/>
              <a:t>TexNet</a:t>
            </a:r>
            <a:r>
              <a:rPr lang="en-US" sz="2400" dirty="0"/>
              <a:t> and UIC.</a:t>
            </a:r>
          </a:p>
          <a:p>
            <a:pPr marL="457200" lvl="1" indent="0">
              <a:buNone/>
            </a:pPr>
            <a:endParaRPr lang="en-US" sz="2000" dirty="0"/>
          </a:p>
          <a:p>
            <a:r>
              <a:rPr lang="en-US" sz="2800" dirty="0" err="1"/>
              <a:t>TexNet</a:t>
            </a:r>
            <a:r>
              <a:rPr lang="en-US" sz="2800" dirty="0"/>
              <a:t> Volume Reporting – Daily measurement /Monthly Reporting.</a:t>
            </a:r>
          </a:p>
          <a:p>
            <a:pPr marL="0" indent="0">
              <a:buNone/>
            </a:pPr>
            <a:endParaRPr lang="en-US" dirty="0"/>
          </a:p>
        </p:txBody>
      </p:sp>
    </p:spTree>
    <p:extLst>
      <p:ext uri="{BB962C8B-B14F-4D97-AF65-F5344CB8AC3E}">
        <p14:creationId xmlns:p14="http://schemas.microsoft.com/office/powerpoint/2010/main" val="2692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F5A7-6054-2E55-5BF2-1165570A8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8D81-98B4-3AD2-FB69-8473FA9BDD9A}"/>
              </a:ext>
            </a:extLst>
          </p:cNvPr>
          <p:cNvSpPr>
            <a:spLocks noGrp="1"/>
          </p:cNvSpPr>
          <p:nvPr>
            <p:ph type="title"/>
          </p:nvPr>
        </p:nvSpPr>
        <p:spPr/>
        <p:txBody>
          <a:bodyPr/>
          <a:lstStyle/>
          <a:p>
            <a:r>
              <a:rPr lang="en-US"/>
              <a:t>Seismicity – Page 1 of 2</a:t>
            </a:r>
          </a:p>
        </p:txBody>
      </p:sp>
      <p:sp>
        <p:nvSpPr>
          <p:cNvPr id="3" name="Content Placeholder 2">
            <a:extLst>
              <a:ext uri="{FF2B5EF4-FFF2-40B4-BE49-F238E27FC236}">
                <a16:creationId xmlns:a16="http://schemas.microsoft.com/office/drawing/2014/main" id="{2292A704-DEF1-5868-A5E7-2F3398E7ED58}"/>
              </a:ext>
            </a:extLst>
          </p:cNvPr>
          <p:cNvSpPr>
            <a:spLocks noGrp="1"/>
          </p:cNvSpPr>
          <p:nvPr>
            <p:ph idx="1"/>
          </p:nvPr>
        </p:nvSpPr>
        <p:spPr>
          <a:xfrm>
            <a:off x="609600" y="1166018"/>
            <a:ext cx="10972800" cy="5082382"/>
          </a:xfrm>
        </p:spPr>
        <p:txBody>
          <a:bodyPr/>
          <a:lstStyle/>
          <a:p>
            <a:r>
              <a:rPr lang="en-US" sz="2800" dirty="0"/>
              <a:t>In the Permian Basin, we will continue to observe the “Shallow/Deep” conventions as currently practiced:</a:t>
            </a:r>
          </a:p>
          <a:p>
            <a:pPr lvl="1"/>
            <a:r>
              <a:rPr lang="en-US" sz="2400" dirty="0"/>
              <a:t>Delaware Basin: Shallow is above the base of the </a:t>
            </a:r>
            <a:r>
              <a:rPr lang="en-US" sz="2400" dirty="0" err="1"/>
              <a:t>Wolfcamp</a:t>
            </a:r>
            <a:r>
              <a:rPr lang="en-US" sz="2400" dirty="0"/>
              <a:t>; deep is below.</a:t>
            </a:r>
          </a:p>
          <a:p>
            <a:pPr lvl="1"/>
            <a:r>
              <a:rPr lang="en-US" sz="2400" dirty="0"/>
              <a:t>Midland Basin: Shallow is above the top of the Strawn; deep is below. </a:t>
            </a:r>
          </a:p>
          <a:p>
            <a:pPr marL="457200" lvl="1" indent="0">
              <a:buNone/>
            </a:pPr>
            <a:endParaRPr lang="en-US" sz="2400" dirty="0"/>
          </a:p>
          <a:p>
            <a:r>
              <a:rPr lang="en-US" sz="2800" dirty="0"/>
              <a:t>Applications in seismically active areas will need to provide data required by seismic guidelines (ex. maps and cross sections) </a:t>
            </a:r>
          </a:p>
          <a:p>
            <a:endParaRPr lang="en-US" dirty="0"/>
          </a:p>
          <a:p>
            <a:pPr lvl="1"/>
            <a:endParaRPr lang="en-US" dirty="0"/>
          </a:p>
        </p:txBody>
      </p:sp>
    </p:spTree>
    <p:extLst>
      <p:ext uri="{BB962C8B-B14F-4D97-AF65-F5344CB8AC3E}">
        <p14:creationId xmlns:p14="http://schemas.microsoft.com/office/powerpoint/2010/main" val="12174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5A45-BE1C-5508-5B43-51472E450BE3}"/>
              </a:ext>
            </a:extLst>
          </p:cNvPr>
          <p:cNvSpPr>
            <a:spLocks noGrp="1"/>
          </p:cNvSpPr>
          <p:nvPr>
            <p:ph type="title"/>
          </p:nvPr>
        </p:nvSpPr>
        <p:spPr/>
        <p:txBody>
          <a:bodyPr/>
          <a:lstStyle/>
          <a:p>
            <a:r>
              <a:rPr lang="en-US"/>
              <a:t>Seismicity – Page 2 of 2</a:t>
            </a:r>
          </a:p>
        </p:txBody>
      </p:sp>
      <p:sp>
        <p:nvSpPr>
          <p:cNvPr id="3" name="Content Placeholder 2">
            <a:extLst>
              <a:ext uri="{FF2B5EF4-FFF2-40B4-BE49-F238E27FC236}">
                <a16:creationId xmlns:a16="http://schemas.microsoft.com/office/drawing/2014/main" id="{0287EE5F-1E0F-FDE9-26F5-8B162D1F6AA6}"/>
              </a:ext>
            </a:extLst>
          </p:cNvPr>
          <p:cNvSpPr>
            <a:spLocks noGrp="1"/>
          </p:cNvSpPr>
          <p:nvPr>
            <p:ph idx="1"/>
          </p:nvPr>
        </p:nvSpPr>
        <p:spPr/>
        <p:txBody>
          <a:bodyPr>
            <a:normAutofit/>
          </a:bodyPr>
          <a:lstStyle/>
          <a:p>
            <a:r>
              <a:rPr lang="en-US" sz="2800" dirty="0"/>
              <a:t>“Shallow” applications will </a:t>
            </a:r>
          </a:p>
          <a:p>
            <a:pPr lvl="1"/>
            <a:r>
              <a:rPr lang="en-US" sz="2400" dirty="0"/>
              <a:t>Generally, not need Fault Slip Potential analysis.</a:t>
            </a:r>
          </a:p>
          <a:p>
            <a:pPr lvl="1"/>
            <a:r>
              <a:rPr lang="en-US" sz="2400" dirty="0"/>
              <a:t>Be evaluated under the Permian Review rubric, not the Seismic Guidelines (i.e. MDIV and MSIP determined by min. stress and </a:t>
            </a:r>
            <a:r>
              <a:rPr lang="en-US" sz="2400" dirty="0" err="1"/>
              <a:t>P</a:t>
            </a:r>
            <a:r>
              <a:rPr lang="en-US" sz="1600" dirty="0" err="1"/>
              <a:t>pi</a:t>
            </a:r>
            <a:r>
              <a:rPr lang="en-US" sz="1600" dirty="0"/>
              <a:t>.</a:t>
            </a:r>
            <a:r>
              <a:rPr lang="en-US" sz="2400" dirty="0"/>
              <a:t>)</a:t>
            </a:r>
          </a:p>
          <a:p>
            <a:pPr lvl="1"/>
            <a:endParaRPr lang="en-US" sz="2000" dirty="0"/>
          </a:p>
          <a:p>
            <a:r>
              <a:rPr lang="en-US" sz="2800" dirty="0"/>
              <a:t>However, the State Seismologists may identify an area in which seismicity from shallow injection is a concern and subject applications in such an area to evaluation under the seismic guidelines.</a:t>
            </a:r>
          </a:p>
        </p:txBody>
      </p:sp>
    </p:spTree>
    <p:extLst>
      <p:ext uri="{BB962C8B-B14F-4D97-AF65-F5344CB8AC3E}">
        <p14:creationId xmlns:p14="http://schemas.microsoft.com/office/powerpoint/2010/main" val="121690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BD03E-8F97-9094-EEBB-089822318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C2E33-DB60-898B-8057-C99AA0F0615E}"/>
              </a:ext>
            </a:extLst>
          </p:cNvPr>
          <p:cNvSpPr txBox="1">
            <a:spLocks noGrp="1"/>
          </p:cNvSpPr>
          <p:nvPr>
            <p:ph type="title" idx="4294967295"/>
          </p:nvPr>
        </p:nvSpPr>
        <p:spPr>
          <a:xfrm>
            <a:off x="609600" y="274638"/>
            <a:ext cx="10972800" cy="64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j-ea"/>
                <a:cs typeface="+mj-cs"/>
              </a:rPr>
              <a:t>Demonstration</a:t>
            </a:r>
          </a:p>
        </p:txBody>
      </p:sp>
      <p:pic>
        <p:nvPicPr>
          <p:cNvPr id="4" name="Picture 3">
            <a:extLst>
              <a:ext uri="{FF2B5EF4-FFF2-40B4-BE49-F238E27FC236}">
                <a16:creationId xmlns:a16="http://schemas.microsoft.com/office/drawing/2014/main" id="{38422C3A-164E-2F77-CE87-D31C0D44E5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114" y="1212021"/>
            <a:ext cx="1924149" cy="1949550"/>
          </a:xfrm>
          <a:prstGeom prst="rect">
            <a:avLst/>
          </a:prstGeom>
        </p:spPr>
      </p:pic>
      <p:sp>
        <p:nvSpPr>
          <p:cNvPr id="6" name="TextBox 5">
            <a:extLst>
              <a:ext uri="{FF2B5EF4-FFF2-40B4-BE49-F238E27FC236}">
                <a16:creationId xmlns:a16="http://schemas.microsoft.com/office/drawing/2014/main" id="{C951E842-79A4-759C-0CF8-5CA96DF95006}"/>
              </a:ext>
            </a:extLst>
          </p:cNvPr>
          <p:cNvSpPr txBox="1"/>
          <p:nvPr/>
        </p:nvSpPr>
        <p:spPr>
          <a:xfrm>
            <a:off x="3157268" y="1397479"/>
            <a:ext cx="7470475" cy="110799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b="0" i="0" u="none" strike="noStrike" dirty="0">
                <a:solidFill>
                  <a:schemeClr val="accent6">
                    <a:lumMod val="75000"/>
                  </a:schemeClr>
                </a:solidFill>
                <a:effectLst/>
                <a:latin typeface="Roboto" panose="02000000000000000000" pitchFamily="2" charset="0"/>
                <a:hlinkClick r:id="rId4">
                  <a:extLst>
                    <a:ext uri="{A12FA001-AC4F-418D-AE19-62706E023703}">
                      <ahyp:hlinkClr xmlns:ahyp="http://schemas.microsoft.com/office/drawing/2018/hyperlinkcolor" val="tx"/>
                    </a:ext>
                  </a:extLst>
                </a:hlinkClick>
              </a:rPr>
              <a:t>UIC Permian Pressure Review V1.0 Workbook</a:t>
            </a:r>
            <a:endParaRPr lang="en-US" sz="2400" dirty="0">
              <a:solidFill>
                <a:schemeClr val="accent6">
                  <a:lumMod val="75000"/>
                </a:schemeClr>
              </a:solidFill>
            </a:endParaRPr>
          </a:p>
          <a:p>
            <a:pPr marL="742950" lvl="1" indent="-285750">
              <a:buFont typeface="Arial" panose="020B0604020202020204" pitchFamily="34" charset="0"/>
              <a:buChar char="•"/>
            </a:pPr>
            <a:r>
              <a:rPr lang="en-US" sz="2400" dirty="0"/>
              <a:t>uic-permian-review-v1-0</a:t>
            </a:r>
          </a:p>
        </p:txBody>
      </p:sp>
    </p:spTree>
    <p:extLst>
      <p:ext uri="{BB962C8B-B14F-4D97-AF65-F5344CB8AC3E}">
        <p14:creationId xmlns:p14="http://schemas.microsoft.com/office/powerpoint/2010/main" val="335218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C0D2C-B874-7A8D-2DF4-35EFBC0DD666}"/>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B0B231BE-AC06-0BED-A14D-A5CA466FF70B}"/>
              </a:ext>
            </a:extLst>
          </p:cNvPr>
          <p:cNvSpPr txBox="1">
            <a:spLocks noGrp="1"/>
          </p:cNvSpPr>
          <p:nvPr>
            <p:ph type="title" idx="4294967295"/>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Permian Basin Disposal Well Permitting History (2 of 3)</a:t>
            </a:r>
          </a:p>
        </p:txBody>
      </p:sp>
      <p:graphicFrame>
        <p:nvGraphicFramePr>
          <p:cNvPr id="4" name="Chart 3" descr="Chart depicting average permitted injection volume (bbl/d) for new permits.">
            <a:extLst>
              <a:ext uri="{FF2B5EF4-FFF2-40B4-BE49-F238E27FC236}">
                <a16:creationId xmlns:a16="http://schemas.microsoft.com/office/drawing/2014/main" id="{7A1E6DF0-EC16-32AF-A509-CF66C37B70C7}"/>
              </a:ext>
            </a:extLst>
          </p:cNvPr>
          <p:cNvGraphicFramePr>
            <a:graphicFrameLocks/>
          </p:cNvGraphicFramePr>
          <p:nvPr>
            <p:extLst>
              <p:ext uri="{D42A27DB-BD31-4B8C-83A1-F6EECF244321}">
                <p14:modId xmlns:p14="http://schemas.microsoft.com/office/powerpoint/2010/main" val="2003026780"/>
              </p:ext>
            </p:extLst>
          </p:nvPr>
        </p:nvGraphicFramePr>
        <p:xfrm>
          <a:off x="1516856" y="889578"/>
          <a:ext cx="9158288" cy="265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Chart depicting total annual permitted injection volume (bbl/d) for new permits">
            <a:extLst>
              <a:ext uri="{FF2B5EF4-FFF2-40B4-BE49-F238E27FC236}">
                <a16:creationId xmlns:a16="http://schemas.microsoft.com/office/drawing/2014/main" id="{FC13DEB8-A01D-898F-C8D5-961946570BAC}"/>
              </a:ext>
            </a:extLst>
          </p:cNvPr>
          <p:cNvGraphicFramePr>
            <a:graphicFrameLocks/>
          </p:cNvGraphicFramePr>
          <p:nvPr>
            <p:extLst>
              <p:ext uri="{D42A27DB-BD31-4B8C-83A1-F6EECF244321}">
                <p14:modId xmlns:p14="http://schemas.microsoft.com/office/powerpoint/2010/main" val="3478042664"/>
              </p:ext>
            </p:extLst>
          </p:nvPr>
        </p:nvGraphicFramePr>
        <p:xfrm>
          <a:off x="1531143" y="3810000"/>
          <a:ext cx="9129714" cy="2652713"/>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descr="Class II primacy in 1982">
            <a:extLst>
              <a:ext uri="{FF2B5EF4-FFF2-40B4-BE49-F238E27FC236}">
                <a16:creationId xmlns:a16="http://schemas.microsoft.com/office/drawing/2014/main" id="{F58F7BDB-C9A8-5547-7D0E-EE9F9ABA4455}"/>
              </a:ext>
            </a:extLst>
          </p:cNvPr>
          <p:cNvGrpSpPr/>
          <p:nvPr/>
        </p:nvGrpSpPr>
        <p:grpSpPr>
          <a:xfrm>
            <a:off x="6248400" y="3466887"/>
            <a:ext cx="582211" cy="409574"/>
            <a:chOff x="11353800" y="3541830"/>
            <a:chExt cx="582211" cy="409574"/>
          </a:xfrm>
        </p:grpSpPr>
        <p:cxnSp>
          <p:nvCxnSpPr>
            <p:cNvPr id="7" name="Straight Connector 6">
              <a:extLst>
                <a:ext uri="{FF2B5EF4-FFF2-40B4-BE49-F238E27FC236}">
                  <a16:creationId xmlns:a16="http://schemas.microsoft.com/office/drawing/2014/main" id="{2C42C0C8-4D49-83DA-B01E-DDB12A5FC5DA}"/>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B2FEBF-1AA3-5418-E682-F98A1C33527A}"/>
                </a:ext>
              </a:extLst>
            </p:cNvPr>
            <p:cNvSpPr txBox="1"/>
            <p:nvPr/>
          </p:nvSpPr>
          <p:spPr>
            <a:xfrm>
              <a:off x="11353800" y="3614233"/>
              <a:ext cx="582211" cy="307777"/>
            </a:xfrm>
            <a:prstGeom prst="rect">
              <a:avLst/>
            </a:prstGeom>
            <a:noFill/>
          </p:spPr>
          <p:txBody>
            <a:bodyPr wrap="none" rtlCol="0">
              <a:spAutoFit/>
            </a:bodyPr>
            <a:lstStyle/>
            <a:p>
              <a:r>
                <a:rPr lang="en-US" sz="1400"/>
                <a:t>1982</a:t>
              </a:r>
            </a:p>
          </p:txBody>
        </p:sp>
      </p:grpSp>
    </p:spTree>
    <p:extLst>
      <p:ext uri="{BB962C8B-B14F-4D97-AF65-F5344CB8AC3E}">
        <p14:creationId xmlns:p14="http://schemas.microsoft.com/office/powerpoint/2010/main" val="12280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FC68-AB4F-C3D3-803B-170763127B77}"/>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36DE7972-A763-A191-44F5-2C76F19EEA13}"/>
              </a:ext>
            </a:extLst>
          </p:cNvPr>
          <p:cNvSpPr txBox="1">
            <a:spLocks noGrp="1"/>
          </p:cNvSpPr>
          <p:nvPr>
            <p:ph type="title" idx="4294967295"/>
          </p:nvPr>
        </p:nvSpPr>
        <p:spPr>
          <a:xfrm>
            <a:off x="381000" y="304803"/>
            <a:ext cx="10591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Permian Basin Disposal Well Permitting History (3 of 3)</a:t>
            </a:r>
          </a:p>
        </p:txBody>
      </p:sp>
      <p:graphicFrame>
        <p:nvGraphicFramePr>
          <p:cNvPr id="2" name="Chart 1" descr="Chart depicting average permitted maximum surface injection pressure (psi) for new permits from 1946 - 2024">
            <a:extLst>
              <a:ext uri="{FF2B5EF4-FFF2-40B4-BE49-F238E27FC236}">
                <a16:creationId xmlns:a16="http://schemas.microsoft.com/office/drawing/2014/main" id="{B1947CA2-40F0-9A4C-8E48-A886512AA924}"/>
              </a:ext>
            </a:extLst>
          </p:cNvPr>
          <p:cNvGraphicFramePr>
            <a:graphicFrameLocks/>
          </p:cNvGraphicFramePr>
          <p:nvPr>
            <p:extLst>
              <p:ext uri="{D42A27DB-BD31-4B8C-83A1-F6EECF244321}">
                <p14:modId xmlns:p14="http://schemas.microsoft.com/office/powerpoint/2010/main" val="350561484"/>
              </p:ext>
            </p:extLst>
          </p:nvPr>
        </p:nvGraphicFramePr>
        <p:xfrm>
          <a:off x="1531144" y="896852"/>
          <a:ext cx="9110664"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Chart depicting average permitted maximum surace injection pressure gradient (psi/ft) for new permits">
            <a:extLst>
              <a:ext uri="{FF2B5EF4-FFF2-40B4-BE49-F238E27FC236}">
                <a16:creationId xmlns:a16="http://schemas.microsoft.com/office/drawing/2014/main" id="{91A188DB-76E2-471E-4C14-B74CE1B1E067}"/>
              </a:ext>
            </a:extLst>
          </p:cNvPr>
          <p:cNvGraphicFramePr>
            <a:graphicFrameLocks/>
          </p:cNvGraphicFramePr>
          <p:nvPr>
            <p:extLst>
              <p:ext uri="{D42A27DB-BD31-4B8C-83A1-F6EECF244321}">
                <p14:modId xmlns:p14="http://schemas.microsoft.com/office/powerpoint/2010/main" val="3118525135"/>
              </p:ext>
            </p:extLst>
          </p:nvPr>
        </p:nvGraphicFramePr>
        <p:xfrm>
          <a:off x="1531144" y="3810000"/>
          <a:ext cx="9120188" cy="264318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D7E1A5C2-10DE-6BB5-A7CF-B49E243198C2}"/>
              </a:ext>
              <a:ext uri="{C183D7F6-B498-43B3-948B-1728B52AA6E4}">
                <adec:decorative xmlns:adec="http://schemas.microsoft.com/office/drawing/2017/decorative" val="1"/>
              </a:ext>
            </a:extLst>
          </p:cNvPr>
          <p:cNvGrpSpPr/>
          <p:nvPr/>
        </p:nvGrpSpPr>
        <p:grpSpPr>
          <a:xfrm>
            <a:off x="6248400" y="3521510"/>
            <a:ext cx="582211" cy="409574"/>
            <a:chOff x="11353800" y="3541830"/>
            <a:chExt cx="582211" cy="409574"/>
          </a:xfrm>
        </p:grpSpPr>
        <p:cxnSp>
          <p:nvCxnSpPr>
            <p:cNvPr id="7" name="Straight Connector 6">
              <a:extLst>
                <a:ext uri="{FF2B5EF4-FFF2-40B4-BE49-F238E27FC236}">
                  <a16:creationId xmlns:a16="http://schemas.microsoft.com/office/drawing/2014/main" id="{D6C287B4-5A6A-ABD4-41E9-C68F0F01AD09}"/>
                </a:ext>
              </a:extLst>
            </p:cNvPr>
            <p:cNvCxnSpPr>
              <a:cxnSpLocks/>
            </p:cNvCxnSpPr>
            <p:nvPr/>
          </p:nvCxnSpPr>
          <p:spPr>
            <a:xfrm>
              <a:off x="11353800" y="3541830"/>
              <a:ext cx="0" cy="4095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DF5C07-BD43-EF66-651D-9D61EEECD9E7}"/>
                </a:ext>
              </a:extLst>
            </p:cNvPr>
            <p:cNvSpPr txBox="1"/>
            <p:nvPr/>
          </p:nvSpPr>
          <p:spPr>
            <a:xfrm>
              <a:off x="11353800" y="3614233"/>
              <a:ext cx="582211" cy="307777"/>
            </a:xfrm>
            <a:prstGeom prst="rect">
              <a:avLst/>
            </a:prstGeom>
            <a:noFill/>
          </p:spPr>
          <p:txBody>
            <a:bodyPr wrap="none" rtlCol="0">
              <a:spAutoFit/>
            </a:bodyPr>
            <a:lstStyle/>
            <a:p>
              <a:r>
                <a:rPr lang="en-US" sz="1400"/>
                <a:t>1982</a:t>
              </a:r>
            </a:p>
          </p:txBody>
        </p:sp>
      </p:grpSp>
    </p:spTree>
    <p:extLst>
      <p:ext uri="{BB962C8B-B14F-4D97-AF65-F5344CB8AC3E}">
        <p14:creationId xmlns:p14="http://schemas.microsoft.com/office/powerpoint/2010/main" val="229399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6263-7BDC-589D-F02D-FCE3A7890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EBCB4-48BF-ABA9-292E-56C5F3A3EFA4}"/>
              </a:ext>
            </a:extLst>
          </p:cNvPr>
          <p:cNvSpPr>
            <a:spLocks noGrp="1"/>
          </p:cNvSpPr>
          <p:nvPr>
            <p:ph type="title"/>
          </p:nvPr>
        </p:nvSpPr>
        <p:spPr>
          <a:xfrm>
            <a:off x="609600" y="274638"/>
            <a:ext cx="10972800" cy="640080"/>
          </a:xfrm>
        </p:spPr>
        <p:txBody>
          <a:bodyPr>
            <a:normAutofit/>
          </a:bodyPr>
          <a:lstStyle/>
          <a:p>
            <a:r>
              <a:rPr lang="en-US" sz="3200" dirty="0"/>
              <a:t>End Points</a:t>
            </a:r>
          </a:p>
        </p:txBody>
      </p:sp>
      <p:sp>
        <p:nvSpPr>
          <p:cNvPr id="3" name="Content Placeholder 2">
            <a:extLst>
              <a:ext uri="{FF2B5EF4-FFF2-40B4-BE49-F238E27FC236}">
                <a16:creationId xmlns:a16="http://schemas.microsoft.com/office/drawing/2014/main" id="{0FD3F689-9190-14B4-7A21-75E2CD0B257C}"/>
              </a:ext>
            </a:extLst>
          </p:cNvPr>
          <p:cNvSpPr>
            <a:spLocks noGrp="1"/>
          </p:cNvSpPr>
          <p:nvPr>
            <p:ph idx="1"/>
          </p:nvPr>
        </p:nvSpPr>
        <p:spPr>
          <a:xfrm>
            <a:off x="304800" y="943293"/>
            <a:ext cx="11658600" cy="5578475"/>
          </a:xfrm>
        </p:spPr>
        <p:txBody>
          <a:bodyPr>
            <a:normAutofit lnSpcReduction="10000"/>
          </a:bodyPr>
          <a:lstStyle/>
          <a:p>
            <a:r>
              <a:rPr lang="en-US" sz="2800" dirty="0"/>
              <a:t>Current rules and permitting program do not adequately address these risk drivers and challenges.</a:t>
            </a:r>
          </a:p>
          <a:p>
            <a:endParaRPr lang="en-US" sz="2800" dirty="0"/>
          </a:p>
          <a:p>
            <a:r>
              <a:rPr lang="en-US" sz="2800" dirty="0"/>
              <a:t>Water Code §27.051(b)(1-4)</a:t>
            </a:r>
          </a:p>
          <a:p>
            <a:pPr marL="0" indent="0">
              <a:buNone/>
            </a:pPr>
            <a:r>
              <a:rPr lang="en-US" sz="2800" dirty="0"/>
              <a:t>	</a:t>
            </a:r>
            <a:r>
              <a:rPr lang="en-US" sz="2800" i="1" dirty="0"/>
              <a:t>“The Commission …may issue the permit if it finds:”</a:t>
            </a:r>
            <a:endParaRPr lang="en-US" i="1" dirty="0"/>
          </a:p>
          <a:p>
            <a:pPr lvl="1">
              <a:lnSpc>
                <a:spcPct val="110000"/>
              </a:lnSpc>
            </a:pPr>
            <a:r>
              <a:rPr lang="en-US" sz="2400" dirty="0"/>
              <a:t>The disposal well is in the public interest,</a:t>
            </a:r>
          </a:p>
          <a:p>
            <a:pPr lvl="1">
              <a:lnSpc>
                <a:spcPct val="110000"/>
              </a:lnSpc>
            </a:pPr>
            <a:endParaRPr lang="en-US" sz="1100" dirty="0"/>
          </a:p>
          <a:p>
            <a:pPr lvl="1">
              <a:lnSpc>
                <a:spcPct val="110000"/>
              </a:lnSpc>
            </a:pPr>
            <a:r>
              <a:rPr lang="en-US" sz="2400" dirty="0"/>
              <a:t>The disposal well will not endanger or injure any hydrocarbon resources,</a:t>
            </a:r>
          </a:p>
          <a:p>
            <a:pPr lvl="1">
              <a:lnSpc>
                <a:spcPct val="110000"/>
              </a:lnSpc>
            </a:pPr>
            <a:endParaRPr lang="en-US" sz="1000" dirty="0"/>
          </a:p>
          <a:p>
            <a:pPr lvl="1">
              <a:lnSpc>
                <a:spcPct val="110000"/>
              </a:lnSpc>
            </a:pPr>
            <a:r>
              <a:rPr lang="en-US" sz="2400" dirty="0"/>
              <a:t>With adequate safeguards, the disposal well will protect freshwater resources from pollution, and</a:t>
            </a:r>
          </a:p>
          <a:p>
            <a:pPr lvl="1">
              <a:lnSpc>
                <a:spcPct val="110000"/>
              </a:lnSpc>
            </a:pPr>
            <a:endParaRPr lang="en-US" sz="1000" dirty="0"/>
          </a:p>
          <a:p>
            <a:pPr lvl="1">
              <a:lnSpc>
                <a:spcPct val="110000"/>
              </a:lnSpc>
            </a:pPr>
            <a:r>
              <a:rPr lang="en-US" sz="2400" dirty="0"/>
              <a:t>The applicant has made a satisfactory showing of financial responsibility per Water Code §27.073.</a:t>
            </a:r>
          </a:p>
        </p:txBody>
      </p:sp>
    </p:spTree>
    <p:extLst>
      <p:ext uri="{BB962C8B-B14F-4D97-AF65-F5344CB8AC3E}">
        <p14:creationId xmlns:p14="http://schemas.microsoft.com/office/powerpoint/2010/main" val="13140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4ADC8-D237-3884-7622-857C7FA77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552EF-71B5-2873-A0CC-4F6442C0BBF8}"/>
              </a:ext>
            </a:extLst>
          </p:cNvPr>
          <p:cNvSpPr txBox="1">
            <a:spLocks noGrp="1"/>
          </p:cNvSpPr>
          <p:nvPr>
            <p:ph type="title" idx="4294967295"/>
          </p:nvPr>
        </p:nvSpPr>
        <p:spPr>
          <a:xfrm>
            <a:off x="609600" y="274638"/>
            <a:ext cx="10972800" cy="64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j-ea"/>
                <a:cs typeface="+mj-cs"/>
              </a:rPr>
              <a:t>Overview of Changes</a:t>
            </a:r>
          </a:p>
        </p:txBody>
      </p:sp>
      <p:sp>
        <p:nvSpPr>
          <p:cNvPr id="3" name="Content Placeholder 2">
            <a:extLst>
              <a:ext uri="{FF2B5EF4-FFF2-40B4-BE49-F238E27FC236}">
                <a16:creationId xmlns:a16="http://schemas.microsoft.com/office/drawing/2014/main" id="{D3CD75D2-D215-6802-7656-E7F890A8AECA}"/>
              </a:ext>
            </a:extLst>
          </p:cNvPr>
          <p:cNvSpPr txBox="1">
            <a:spLocks/>
          </p:cNvSpPr>
          <p:nvPr/>
        </p:nvSpPr>
        <p:spPr>
          <a:xfrm>
            <a:off x="609600" y="1203767"/>
            <a:ext cx="10972800" cy="5266481"/>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2800" dirty="0"/>
              <a:t>Maximum Surface Injection Pressure (MSIP) limited by confinement zone in-situ stress and stress contrast.</a:t>
            </a:r>
          </a:p>
          <a:p>
            <a:pPr>
              <a:lnSpc>
                <a:spcPct val="120000"/>
              </a:lnSpc>
            </a:pPr>
            <a:endParaRPr lang="en-US" sz="1500" dirty="0"/>
          </a:p>
          <a:p>
            <a:pPr>
              <a:lnSpc>
                <a:spcPct val="120000"/>
              </a:lnSpc>
            </a:pPr>
            <a:r>
              <a:rPr lang="en-US" sz="2800" dirty="0"/>
              <a:t>Maximum Daily Injection Volume (MDIV) limited by initial average reservoir pressure. </a:t>
            </a:r>
          </a:p>
          <a:p>
            <a:pPr>
              <a:lnSpc>
                <a:spcPct val="120000"/>
              </a:lnSpc>
            </a:pPr>
            <a:endParaRPr lang="en-US" sz="1500" dirty="0"/>
          </a:p>
          <a:p>
            <a:pPr>
              <a:lnSpc>
                <a:spcPct val="120000"/>
              </a:lnSpc>
            </a:pPr>
            <a:r>
              <a:rPr lang="en-US" sz="2800" dirty="0"/>
              <a:t>Maximum Injection Rate (MIR) – Instantaneous Rate limitation. </a:t>
            </a:r>
          </a:p>
          <a:p>
            <a:pPr>
              <a:lnSpc>
                <a:spcPct val="120000"/>
              </a:lnSpc>
            </a:pPr>
            <a:endParaRPr lang="en-US" sz="1400" dirty="0"/>
          </a:p>
          <a:p>
            <a:pPr>
              <a:lnSpc>
                <a:spcPct val="120000"/>
              </a:lnSpc>
            </a:pPr>
            <a:r>
              <a:rPr lang="en-US" sz="2800" dirty="0"/>
              <a:t>2-mile radial Area of Review (AOR):</a:t>
            </a:r>
          </a:p>
          <a:p>
            <a:pPr lvl="1">
              <a:lnSpc>
                <a:spcPct val="120000"/>
              </a:lnSpc>
            </a:pPr>
            <a:r>
              <a:rPr lang="en-US" sz="2400" dirty="0"/>
              <a:t>Strict limits within ½ mile</a:t>
            </a:r>
          </a:p>
          <a:p>
            <a:pPr lvl="1">
              <a:lnSpc>
                <a:spcPct val="120000"/>
              </a:lnSpc>
            </a:pPr>
            <a:r>
              <a:rPr lang="en-US" sz="2400" dirty="0"/>
              <a:t>MSIP reduction within 2-mile on condition</a:t>
            </a:r>
          </a:p>
        </p:txBody>
      </p:sp>
    </p:spTree>
    <p:extLst>
      <p:ext uri="{BB962C8B-B14F-4D97-AF65-F5344CB8AC3E}">
        <p14:creationId xmlns:p14="http://schemas.microsoft.com/office/powerpoint/2010/main" val="13578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7166-1B85-09DE-38FE-F3178C21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1C3E9-35D9-0E7B-6FCB-AB8C3E0FC3DE}"/>
              </a:ext>
            </a:extLst>
          </p:cNvPr>
          <p:cNvSpPr>
            <a:spLocks noGrp="1"/>
          </p:cNvSpPr>
          <p:nvPr>
            <p:ph type="title"/>
          </p:nvPr>
        </p:nvSpPr>
        <p:spPr>
          <a:xfrm>
            <a:off x="609600" y="274638"/>
            <a:ext cx="10972800" cy="640080"/>
          </a:xfrm>
        </p:spPr>
        <p:txBody>
          <a:bodyPr>
            <a:normAutofit/>
          </a:bodyPr>
          <a:lstStyle/>
          <a:p>
            <a:r>
              <a:rPr lang="en-US" sz="3200" dirty="0"/>
              <a:t>A Note About Public Safety and the Public Interest</a:t>
            </a:r>
          </a:p>
        </p:txBody>
      </p:sp>
      <p:sp>
        <p:nvSpPr>
          <p:cNvPr id="3" name="Content Placeholder 2">
            <a:extLst>
              <a:ext uri="{FF2B5EF4-FFF2-40B4-BE49-F238E27FC236}">
                <a16:creationId xmlns:a16="http://schemas.microsoft.com/office/drawing/2014/main" id="{C9D17376-A2B4-C56F-1CBB-CC04326F86E7}"/>
              </a:ext>
            </a:extLst>
          </p:cNvPr>
          <p:cNvSpPr>
            <a:spLocks noGrp="1"/>
          </p:cNvSpPr>
          <p:nvPr>
            <p:ph idx="1"/>
          </p:nvPr>
        </p:nvSpPr>
        <p:spPr>
          <a:xfrm>
            <a:off x="266700" y="1068308"/>
            <a:ext cx="11658600" cy="5515054"/>
          </a:xfrm>
        </p:spPr>
        <p:txBody>
          <a:bodyPr>
            <a:normAutofit fontScale="92500"/>
          </a:bodyPr>
          <a:lstStyle/>
          <a:p>
            <a:r>
              <a:rPr lang="en-US" sz="2800" dirty="0"/>
              <a:t>We are asking for PE/PG sealing of certain information.</a:t>
            </a:r>
          </a:p>
          <a:p>
            <a:r>
              <a:rPr lang="en-US" sz="2800" dirty="0"/>
              <a:t>This is consistent with our traditional practice. See our </a:t>
            </a:r>
            <a:r>
              <a:rPr lang="en-US" sz="2800" dirty="0">
                <a:solidFill>
                  <a:schemeClr val="accent6">
                    <a:lumMod val="75000"/>
                  </a:schemeClr>
                </a:solidFill>
                <a:hlinkClick r:id="rId3">
                  <a:extLst>
                    <a:ext uri="{A12FA001-AC4F-418D-AE19-62706E023703}">
                      <ahyp:hlinkClr xmlns:ahyp="http://schemas.microsoft.com/office/drawing/2018/hyperlinkcolor" val="tx"/>
                    </a:ext>
                  </a:extLst>
                </a:hlinkClick>
              </a:rPr>
              <a:t>web guidance </a:t>
            </a:r>
            <a:r>
              <a:rPr lang="en-US" sz="2800" dirty="0"/>
              <a:t>on:</a:t>
            </a:r>
          </a:p>
          <a:p>
            <a:pPr lvl="1"/>
            <a:r>
              <a:rPr lang="en-US" sz="2000" dirty="0"/>
              <a:t>Engineering and geologic studies </a:t>
            </a:r>
          </a:p>
          <a:p>
            <a:pPr lvl="1"/>
            <a:r>
              <a:rPr lang="en-US" sz="2000" dirty="0"/>
              <a:t>Pressure front calculations</a:t>
            </a:r>
          </a:p>
          <a:p>
            <a:pPr lvl="1"/>
            <a:r>
              <a:rPr lang="en-US" sz="2000" dirty="0"/>
              <a:t>Closure cost estimates for pits associated with commercial disposal wells</a:t>
            </a:r>
          </a:p>
          <a:p>
            <a:pPr lvl="1"/>
            <a:r>
              <a:rPr lang="en-US" sz="2000" dirty="0"/>
              <a:t>Well log formation correlation and analysis which may be performed for the Area of Review</a:t>
            </a:r>
          </a:p>
          <a:p>
            <a:pPr lvl="1"/>
            <a:r>
              <a:rPr lang="en-US" sz="2000" dirty="0"/>
              <a:t>Well log interpretation for geologic isolation from freshwater, effective reservoir thickness, etc.</a:t>
            </a:r>
          </a:p>
          <a:p>
            <a:r>
              <a:rPr lang="en-US" sz="2800" dirty="0"/>
              <a:t>This is the law.</a:t>
            </a:r>
          </a:p>
          <a:p>
            <a:pPr lvl="1"/>
            <a:r>
              <a:rPr lang="en-US" sz="2100" dirty="0"/>
              <a:t>The practice of engineering is regulated by the </a:t>
            </a:r>
            <a:r>
              <a:rPr lang="en-US" sz="2100" dirty="0">
                <a:solidFill>
                  <a:schemeClr val="accent6">
                    <a:lumMod val="75000"/>
                  </a:schemeClr>
                </a:solidFill>
                <a:hlinkClick r:id="rId4">
                  <a:extLst>
                    <a:ext uri="{A12FA001-AC4F-418D-AE19-62706E023703}">
                      <ahyp:hlinkClr xmlns:ahyp="http://schemas.microsoft.com/office/drawing/2018/hyperlinkcolor" val="tx"/>
                    </a:ext>
                  </a:extLst>
                </a:hlinkClick>
              </a:rPr>
              <a:t>Texas Occupations Code, Title 6, Chapter 1001</a:t>
            </a:r>
            <a:r>
              <a:rPr lang="en-US" sz="2100" dirty="0"/>
              <a:t>. </a:t>
            </a:r>
          </a:p>
          <a:p>
            <a:pPr lvl="1"/>
            <a:r>
              <a:rPr lang="en-US" sz="2100" dirty="0"/>
              <a:t>The practice of geoscience is regulated by the </a:t>
            </a:r>
            <a:r>
              <a:rPr lang="en-US" sz="2100" dirty="0">
                <a:solidFill>
                  <a:schemeClr val="accent6">
                    <a:lumMod val="75000"/>
                  </a:schemeClr>
                </a:solidFill>
                <a:hlinkClick r:id="rId5">
                  <a:extLst>
                    <a:ext uri="{A12FA001-AC4F-418D-AE19-62706E023703}">
                      <ahyp:hlinkClr xmlns:ahyp="http://schemas.microsoft.com/office/drawing/2018/hyperlinkcolor" val="tx"/>
                    </a:ext>
                  </a:extLst>
                </a:hlinkClick>
              </a:rPr>
              <a:t>Texas Occupations Code, Title 6, Chapter 1002</a:t>
            </a:r>
            <a:r>
              <a:rPr lang="en-US" sz="2100" dirty="0"/>
              <a:t>.</a:t>
            </a:r>
          </a:p>
          <a:p>
            <a:pPr marL="0" indent="0">
              <a:buNone/>
            </a:pPr>
            <a:endParaRPr lang="en-US" sz="1400" b="0" i="0" dirty="0">
              <a:solidFill>
                <a:srgbClr val="4A4A4A"/>
              </a:solidFill>
              <a:effectLst/>
              <a:latin typeface="Roboto" panose="02000000000000000000" pitchFamily="2" charset="0"/>
            </a:endParaRPr>
          </a:p>
          <a:p>
            <a:pPr marL="0" indent="0">
              <a:buNone/>
            </a:pPr>
            <a:r>
              <a:rPr lang="en-US" sz="1400" dirty="0">
                <a:solidFill>
                  <a:srgbClr val="4A4A4A"/>
                </a:solidFill>
                <a:latin typeface="Roboto" panose="02000000000000000000" pitchFamily="2" charset="0"/>
              </a:rPr>
              <a:t>Texas Occupations Code Title 6  Subtitle A </a:t>
            </a:r>
            <a:r>
              <a:rPr lang="en-US" sz="1400" b="0" i="0" dirty="0">
                <a:solidFill>
                  <a:srgbClr val="4A4A4A"/>
                </a:solidFill>
                <a:effectLst/>
                <a:latin typeface="Roboto" panose="02000000000000000000" pitchFamily="2" charset="0"/>
              </a:rPr>
              <a:t>§ 1001.004. </a:t>
            </a:r>
            <a:r>
              <a:rPr lang="en-US" sz="1400" b="1" i="0" dirty="0">
                <a:solidFill>
                  <a:srgbClr val="4A4A4A"/>
                </a:solidFill>
                <a:effectLst/>
                <a:latin typeface="Roboto" panose="02000000000000000000" pitchFamily="2" charset="0"/>
              </a:rPr>
              <a:t>LEGISLATIVE PURPOSE AND INTENT</a:t>
            </a:r>
            <a:r>
              <a:rPr lang="en-US" sz="1400" b="0" i="0" dirty="0">
                <a:solidFill>
                  <a:srgbClr val="4A4A4A"/>
                </a:solidFill>
                <a:effectLst/>
                <a:latin typeface="Roboto" panose="02000000000000000000" pitchFamily="2" charset="0"/>
              </a:rPr>
              <a:t>; LIBERAL CONSTRUCTION OF CHAPTER. </a:t>
            </a:r>
          </a:p>
          <a:p>
            <a:pPr>
              <a:buAutoNum type="alphaLcParenBoth"/>
            </a:pPr>
            <a:r>
              <a:rPr lang="en-US" sz="1400" b="0" i="0" dirty="0">
                <a:solidFill>
                  <a:srgbClr val="4A4A4A"/>
                </a:solidFill>
                <a:effectLst/>
                <a:latin typeface="Roboto" panose="02000000000000000000" pitchFamily="2" charset="0"/>
              </a:rPr>
              <a:t>The legislature recognizes the vital impact that the rapid advance of knowledge of the mathematical, physical, and engineering sciences as applied in the practice of engineering has on the lives, property, economy, and security of state residents and the national defense. </a:t>
            </a:r>
          </a:p>
          <a:p>
            <a:pPr>
              <a:buAutoNum type="alphaLcParenBoth"/>
            </a:pPr>
            <a:r>
              <a:rPr lang="en-US" sz="1400" b="0" i="0" dirty="0">
                <a:solidFill>
                  <a:srgbClr val="4A4A4A"/>
                </a:solidFill>
                <a:effectLst/>
                <a:latin typeface="Roboto" panose="02000000000000000000" pitchFamily="2" charset="0"/>
              </a:rPr>
              <a:t>The purpose of this chapter is to:  </a:t>
            </a:r>
          </a:p>
          <a:p>
            <a:pPr marL="0" indent="0">
              <a:buNone/>
            </a:pPr>
            <a:r>
              <a:rPr lang="en-US" sz="1400" dirty="0">
                <a:solidFill>
                  <a:srgbClr val="4A4A4A"/>
                </a:solidFill>
                <a:latin typeface="Roboto" panose="02000000000000000000" pitchFamily="2" charset="0"/>
              </a:rPr>
              <a:t>	</a:t>
            </a:r>
            <a:r>
              <a:rPr lang="en-US" sz="1400" b="0" i="0" dirty="0">
                <a:solidFill>
                  <a:srgbClr val="4A4A4A"/>
                </a:solidFill>
                <a:effectLst/>
                <a:latin typeface="Roboto" panose="02000000000000000000" pitchFamily="2" charset="0"/>
              </a:rPr>
              <a:t>(1) protect the public health, safety, and welfare; </a:t>
            </a:r>
          </a:p>
          <a:p>
            <a:pPr marL="0" indent="0">
              <a:buNone/>
            </a:pPr>
            <a:r>
              <a:rPr lang="en-US" sz="1400" dirty="0">
                <a:solidFill>
                  <a:srgbClr val="4A4A4A"/>
                </a:solidFill>
                <a:latin typeface="Roboto" panose="02000000000000000000" pitchFamily="2" charset="0"/>
              </a:rPr>
              <a:t>	… </a:t>
            </a:r>
            <a:endParaRPr lang="en-US" sz="1400" b="0" i="0" dirty="0">
              <a:solidFill>
                <a:srgbClr val="4A4A4A"/>
              </a:solidFill>
              <a:effectLst/>
              <a:latin typeface="Roboto" panose="02000000000000000000" pitchFamily="2" charset="0"/>
            </a:endParaRPr>
          </a:p>
          <a:p>
            <a:pPr marL="0" indent="0">
              <a:buNone/>
            </a:pPr>
            <a:endParaRPr lang="en-US" sz="2800" dirty="0">
              <a:solidFill>
                <a:srgbClr val="4A4A4A"/>
              </a:solidFill>
              <a:latin typeface="Roboto" panose="02000000000000000000" pitchFamily="2" charset="0"/>
            </a:endParaRPr>
          </a:p>
        </p:txBody>
      </p:sp>
    </p:spTree>
    <p:extLst>
      <p:ext uri="{BB962C8B-B14F-4D97-AF65-F5344CB8AC3E}">
        <p14:creationId xmlns:p14="http://schemas.microsoft.com/office/powerpoint/2010/main" val="357320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FDE3-7BB7-9261-F6D5-78D7694BD6EC}"/>
            </a:ext>
          </a:extLst>
        </p:cNvPr>
        <p:cNvGrpSpPr/>
        <p:nvPr/>
      </p:nvGrpSpPr>
      <p:grpSpPr>
        <a:xfrm>
          <a:off x="0" y="0"/>
          <a:ext cx="0" cy="0"/>
          <a:chOff x="0" y="0"/>
          <a:chExt cx="0" cy="0"/>
        </a:xfrm>
      </p:grpSpPr>
      <p:pic>
        <p:nvPicPr>
          <p:cNvPr id="5" name="Picture 4" descr="RRC District Office map">
            <a:extLst>
              <a:ext uri="{FF2B5EF4-FFF2-40B4-BE49-F238E27FC236}">
                <a16:creationId xmlns:a16="http://schemas.microsoft.com/office/drawing/2014/main" id="{CB0B4A9A-868F-2156-9E8D-1CAB568DF562}"/>
              </a:ext>
            </a:extLst>
          </p:cNvPr>
          <p:cNvPicPr>
            <a:picLocks noChangeAspect="1"/>
          </p:cNvPicPr>
          <p:nvPr/>
        </p:nvPicPr>
        <p:blipFill>
          <a:blip r:embed="rId3"/>
          <a:stretch>
            <a:fillRect/>
          </a:stretch>
        </p:blipFill>
        <p:spPr>
          <a:xfrm>
            <a:off x="6372342" y="962851"/>
            <a:ext cx="4931860" cy="5620511"/>
          </a:xfrm>
          <a:prstGeom prst="rect">
            <a:avLst/>
          </a:prstGeom>
        </p:spPr>
      </p:pic>
      <p:sp>
        <p:nvSpPr>
          <p:cNvPr id="2" name="Title 1">
            <a:extLst>
              <a:ext uri="{FF2B5EF4-FFF2-40B4-BE49-F238E27FC236}">
                <a16:creationId xmlns:a16="http://schemas.microsoft.com/office/drawing/2014/main" id="{695D1AF5-B631-B301-2561-C0A2D8BD607E}"/>
              </a:ext>
            </a:extLst>
          </p:cNvPr>
          <p:cNvSpPr txBox="1">
            <a:spLocks noGrp="1"/>
          </p:cNvSpPr>
          <p:nvPr>
            <p:ph type="title" idx="4294967295"/>
          </p:nvPr>
        </p:nvSpPr>
        <p:spPr>
          <a:xfrm>
            <a:off x="609600" y="274638"/>
            <a:ext cx="10972800" cy="64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j-ea"/>
                <a:cs typeface="+mj-cs"/>
              </a:rPr>
              <a:t>Applicability</a:t>
            </a:r>
          </a:p>
        </p:txBody>
      </p:sp>
      <p:sp>
        <p:nvSpPr>
          <p:cNvPr id="3" name="Content Placeholder 2">
            <a:extLst>
              <a:ext uri="{FF2B5EF4-FFF2-40B4-BE49-F238E27FC236}">
                <a16:creationId xmlns:a16="http://schemas.microsoft.com/office/drawing/2014/main" id="{A76BAB23-D122-19BA-FEDD-C8A5F881D40A}"/>
              </a:ext>
            </a:extLst>
          </p:cNvPr>
          <p:cNvSpPr txBox="1">
            <a:spLocks/>
          </p:cNvSpPr>
          <p:nvPr/>
        </p:nvSpPr>
        <p:spPr>
          <a:xfrm>
            <a:off x="470703" y="1461305"/>
            <a:ext cx="6589854" cy="3627407"/>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800"/>
              </a:spcAft>
            </a:pPr>
            <a:r>
              <a:rPr lang="en-US" sz="2800" kern="100" dirty="0">
                <a:solidFill>
                  <a:srgbClr val="000000"/>
                </a:solidFill>
                <a:effectLst/>
                <a:ea typeface="Aptos" panose="020B0004020202020204" pitchFamily="34" charset="0"/>
                <a:cs typeface="Times New Roman" panose="02020603050405020304" pitchFamily="18" charset="0"/>
              </a:rPr>
              <a:t>All </a:t>
            </a:r>
            <a:r>
              <a:rPr lang="en-US" sz="2800" kern="100" dirty="0">
                <a:solidFill>
                  <a:srgbClr val="000000"/>
                </a:solidFill>
                <a:ea typeface="Aptos" panose="020B0004020202020204" pitchFamily="34" charset="0"/>
                <a:cs typeface="Times New Roman" panose="02020603050405020304" pitchFamily="18" charset="0"/>
              </a:rPr>
              <a:t>d</a:t>
            </a:r>
            <a:r>
              <a:rPr lang="en-US" sz="2800" kern="100" dirty="0">
                <a:solidFill>
                  <a:srgbClr val="000000"/>
                </a:solidFill>
                <a:effectLst/>
                <a:ea typeface="Aptos" panose="020B0004020202020204" pitchFamily="34" charset="0"/>
                <a:cs typeface="Times New Roman" panose="02020603050405020304" pitchFamily="18" charset="0"/>
              </a:rPr>
              <a:t>isposal wells in the Permian Basin.</a:t>
            </a:r>
          </a:p>
          <a:p>
            <a:pPr lvl="1">
              <a:lnSpc>
                <a:spcPct val="115000"/>
              </a:lnSpc>
              <a:spcAft>
                <a:spcPts val="800"/>
              </a:spcAft>
            </a:pPr>
            <a:r>
              <a:rPr lang="en-US" sz="2400" kern="100" dirty="0">
                <a:solidFill>
                  <a:srgbClr val="000000"/>
                </a:solidFill>
                <a:ea typeface="Aptos" panose="020B0004020202020204" pitchFamily="34" charset="0"/>
                <a:cs typeface="Times New Roman" panose="02020603050405020304" pitchFamily="18" charset="0"/>
              </a:rPr>
              <a:t>All SWR 9 Applications</a:t>
            </a:r>
          </a:p>
          <a:p>
            <a:pPr lvl="1">
              <a:lnSpc>
                <a:spcPct val="115000"/>
              </a:lnSpc>
              <a:spcAft>
                <a:spcPts val="800"/>
              </a:spcAft>
            </a:pPr>
            <a:r>
              <a:rPr lang="en-US" sz="2400" kern="100" dirty="0">
                <a:solidFill>
                  <a:srgbClr val="000000"/>
                </a:solidFill>
                <a:effectLst/>
                <a:ea typeface="Aptos" panose="020B0004020202020204" pitchFamily="34" charset="0"/>
                <a:cs typeface="Times New Roman" panose="02020603050405020304" pitchFamily="18" charset="0"/>
              </a:rPr>
              <a:t>All SWR 46 Applications with Line 21 box checked for “Disposal”</a:t>
            </a:r>
          </a:p>
          <a:p>
            <a:pPr>
              <a:lnSpc>
                <a:spcPct val="115000"/>
              </a:lnSpc>
              <a:spcAft>
                <a:spcPts val="800"/>
              </a:spcAft>
            </a:pPr>
            <a:r>
              <a:rPr lang="en-US" sz="2800" kern="100" dirty="0">
                <a:solidFill>
                  <a:srgbClr val="000000"/>
                </a:solidFill>
                <a:effectLst/>
                <a:ea typeface="Aptos" panose="020B0004020202020204" pitchFamily="34" charset="0"/>
                <a:cs typeface="Times New Roman" panose="02020603050405020304" pitchFamily="18" charset="0"/>
              </a:rPr>
              <a:t>Permian Basin is defined by RRC Districts 7C, 08, and 8A. </a:t>
            </a:r>
          </a:p>
          <a:p>
            <a:pPr marL="0" indent="0">
              <a:buFont typeface="Arial" panose="020B0604020202020204" pitchFamily="34" charset="0"/>
              <a:buNone/>
            </a:pPr>
            <a:endParaRPr lang="en-US" dirty="0"/>
          </a:p>
        </p:txBody>
      </p:sp>
      <p:pic>
        <p:nvPicPr>
          <p:cNvPr id="7" name="Picture 6">
            <a:extLst>
              <a:ext uri="{FF2B5EF4-FFF2-40B4-BE49-F238E27FC236}">
                <a16:creationId xmlns:a16="http://schemas.microsoft.com/office/drawing/2014/main" id="{964C55ED-74DB-E6F4-1A09-6A6288B728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053" y="5088712"/>
            <a:ext cx="4962200" cy="1302296"/>
          </a:xfrm>
          <a:prstGeom prst="rect">
            <a:avLst/>
          </a:prstGeom>
        </p:spPr>
      </p:pic>
    </p:spTree>
    <p:extLst>
      <p:ext uri="{BB962C8B-B14F-4D97-AF65-F5344CB8AC3E}">
        <p14:creationId xmlns:p14="http://schemas.microsoft.com/office/powerpoint/2010/main" val="3215487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quot;/&gt;&lt;property id=&quot;20307&quot; value=&quot;278&quot;/&gt;&lt;/object&gt;&lt;object type=&quot;3&quot; unique_id=&quot;10006&quot;&gt;&lt;property id=&quot;20148&quot; value=&quot;5&quot;/&gt;&lt;property id=&quot;20300&quot; value=&quot;Slide 3&quot;/&gt;&lt;property id=&quot;20307&quot; value=&quot;279&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6&quot;/&gt;&lt;property id=&quot;20307&quot; value=&quot;282&quot;/&gt;&lt;/object&gt;&lt;object type=&quot;3&quot; unique_id=&quot;10010&quot;&gt;&lt;property id=&quot;20148&quot; value=&quot;5&quot;/&gt;&lt;property id=&quot;20300&quot; value=&quot;Slide 7&quot;/&gt;&lt;property id=&quot;20307&quot; value=&quot;283&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84&quot;/&gt;&lt;/object&gt;&lt;/object&gt;&lt;/object&gt;&lt;/database&gt;"/>
  <p:tag name="SECTOMILLISECCONVERTED" val="1"/>
</p:tagLst>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36F4C263-4C1A-4CFE-B5E0-7E81E52B2A6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0181016D-2C38-40DD-90CD-30B9D23E463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19DD6036-29FE-47F9-BAEF-B4DAC009FD53}"/>
    </a:ext>
  </a:extLst>
</a:theme>
</file>

<file path=ppt/theme/theme4.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CTemplate-2019-WideScreen.potx" id="{2432301C-98FA-4878-A545-183CBCB7AA08}" vid="{36F4C263-4C1A-4CFE-B5E0-7E81E52B2A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A406A53251B48966CE13F5149A86D" ma:contentTypeVersion="4" ma:contentTypeDescription="Create a new document." ma:contentTypeScope="" ma:versionID="55e6b24be689399d13c19fac3c64ae4f">
  <xsd:schema xmlns:xsd="http://www.w3.org/2001/XMLSchema" xmlns:xs="http://www.w3.org/2001/XMLSchema" xmlns:p="http://schemas.microsoft.com/office/2006/metadata/properties" xmlns:ns2="459e1347-480b-4336-8b32-88c35df7b152" targetNamespace="http://schemas.microsoft.com/office/2006/metadata/properties" ma:root="true" ma:fieldsID="45cbe52af00103f8eebdf75ef66e08ae" ns2:_="">
    <xsd:import namespace="459e1347-480b-4336-8b32-88c35df7b1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e1347-480b-4336-8b32-88c35df7b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20352-D7B4-4054-9EDA-1B206B816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e1347-480b-4336-8b32-88c35df7b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2248F-01D8-44EA-A714-AC58D7502C0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59e1347-480b-4336-8b32-88c35df7b152"/>
    <ds:schemaRef ds:uri="http://www.w3.org/XML/1998/namespace"/>
    <ds:schemaRef ds:uri="http://purl.org/dc/dcmitype/"/>
  </ds:schemaRefs>
</ds:datastoreItem>
</file>

<file path=customXml/itemProps3.xml><?xml version="1.0" encoding="utf-8"?>
<ds:datastoreItem xmlns:ds="http://schemas.openxmlformats.org/officeDocument/2006/customXml" ds:itemID="{C06F4416-695A-4428-891E-F64739D84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RRCTemplate-WideScreen</Template>
  <TotalTime>38632</TotalTime>
  <Words>1860</Words>
  <Application>Microsoft Office PowerPoint</Application>
  <PresentationFormat>Widescreen</PresentationFormat>
  <Paragraphs>273</Paragraphs>
  <Slides>34</Slides>
  <Notes>34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Aptos</vt:lpstr>
      <vt:lpstr>Arial</vt:lpstr>
      <vt:lpstr>Calibri</vt:lpstr>
      <vt:lpstr>Myriad Pro</vt:lpstr>
      <vt:lpstr>Roboto</vt:lpstr>
      <vt:lpstr>Times New Roman</vt:lpstr>
      <vt:lpstr>Office Theme</vt:lpstr>
      <vt:lpstr>Custom Design</vt:lpstr>
      <vt:lpstr>1_Custom Design</vt:lpstr>
      <vt:lpstr>1_Office Theme</vt:lpstr>
      <vt:lpstr>Permitting Disposal Wells in the Permian Basin  Paul Dubois, Director of Technical Permitting Ted Wooten, Chief Engineer Austin Gaskamp, Engineering Specialist, ISPU   May 22, 2025</vt:lpstr>
      <vt:lpstr>Today’s Agenda</vt:lpstr>
      <vt:lpstr>Permian Basin Disposal Well Permitting History (1 of 3)</vt:lpstr>
      <vt:lpstr>Permian Basin Disposal Well Permitting History (2 of 3)</vt:lpstr>
      <vt:lpstr>Permian Basin Disposal Well Permitting History (3 of 3)</vt:lpstr>
      <vt:lpstr>End Points</vt:lpstr>
      <vt:lpstr>Overview of Changes</vt:lpstr>
      <vt:lpstr>A Note About Public Safety and the Public Interest</vt:lpstr>
      <vt:lpstr>Applicability</vt:lpstr>
      <vt:lpstr>Application Information and Excel Workbook</vt:lpstr>
      <vt:lpstr>Permian Basin Disposal Well Application Checklist</vt:lpstr>
      <vt:lpstr>Well Template - Data Input</vt:lpstr>
      <vt:lpstr>Well Template - Confinement</vt:lpstr>
      <vt:lpstr>Well Template – Pore Pressure</vt:lpstr>
      <vt:lpstr>Well Template – Permit Interval</vt:lpstr>
      <vt:lpstr>Well Template – Other </vt:lpstr>
      <vt:lpstr>Well Template – Data Appendix</vt:lpstr>
      <vt:lpstr>AOR Template – Input Data (1 of 2)</vt:lpstr>
      <vt:lpstr>AOR Template – Input Data (2 of 2)</vt:lpstr>
      <vt:lpstr>AOR Criteria: 0 to ½ mile</vt:lpstr>
      <vt:lpstr>AOR Criteria: ½ to 2 mile</vt:lpstr>
      <vt:lpstr>AOR Data - Sources of Data</vt:lpstr>
      <vt:lpstr>Additional Application Attachments</vt:lpstr>
      <vt:lpstr>AOR Data – Output </vt:lpstr>
      <vt:lpstr>MSIP &amp; MDIV: Dashboard</vt:lpstr>
      <vt:lpstr>Output: Maximum Surface Injection Pressure (1 of 2)</vt:lpstr>
      <vt:lpstr>Output: Maximum Surface Injection Pressure (2 of 2)</vt:lpstr>
      <vt:lpstr>Output: Maximum Daily Injection Volume</vt:lpstr>
      <vt:lpstr>Output: Maximum Injection Rate</vt:lpstr>
      <vt:lpstr>Well Completion &amp; Permit Conditions – Page 1 of 2</vt:lpstr>
      <vt:lpstr>Well Completion &amp; Permit Conditions – Page 2 of 2</vt:lpstr>
      <vt:lpstr>Seismicity – Page 1 of 2</vt:lpstr>
      <vt:lpstr>Seismicity – Page 2 of 2</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Dubois</dc:creator>
  <cp:lastModifiedBy>Austin A. Gaskamp</cp:lastModifiedBy>
  <cp:revision>48</cp:revision>
  <cp:lastPrinted>2025-05-28T16:08:28Z</cp:lastPrinted>
  <dcterms:created xsi:type="dcterms:W3CDTF">2025-03-17T18:15:53Z</dcterms:created>
  <dcterms:modified xsi:type="dcterms:W3CDTF">2025-06-03T20:06:43Z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0x010100EAEA406A53251B48966CE13F5149A86D</vt:lpwstr>
  </property>
</Properties>
</file>