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notesMasterIdLst>
    <p:notesMasterId r:id="rId37"/>
  </p:notesMasterIdLst>
  <p:handoutMasterIdLst>
    <p:handoutMasterId r:id="rId38"/>
  </p:handoutMasterIdLst>
  <p:sldIdLst>
    <p:sldId id="285" r:id="rId7"/>
    <p:sldId id="295" r:id="rId8"/>
    <p:sldId id="451" r:id="rId9"/>
    <p:sldId id="463" r:id="rId10"/>
    <p:sldId id="471" r:id="rId11"/>
    <p:sldId id="298" r:id="rId12"/>
    <p:sldId id="479" r:id="rId13"/>
    <p:sldId id="482" r:id="rId14"/>
    <p:sldId id="484" r:id="rId15"/>
    <p:sldId id="287" r:id="rId16"/>
    <p:sldId id="279" r:id="rId17"/>
    <p:sldId id="294" r:id="rId18"/>
    <p:sldId id="483" r:id="rId19"/>
    <p:sldId id="288" r:id="rId20"/>
    <p:sldId id="286" r:id="rId21"/>
    <p:sldId id="289" r:id="rId22"/>
    <p:sldId id="485" r:id="rId23"/>
    <p:sldId id="293" r:id="rId24"/>
    <p:sldId id="488" r:id="rId25"/>
    <p:sldId id="290" r:id="rId26"/>
    <p:sldId id="487" r:id="rId27"/>
    <p:sldId id="489" r:id="rId28"/>
    <p:sldId id="291" r:id="rId29"/>
    <p:sldId id="490" r:id="rId30"/>
    <p:sldId id="475" r:id="rId31"/>
    <p:sldId id="474" r:id="rId32"/>
    <p:sldId id="292" r:id="rId33"/>
    <p:sldId id="297" r:id="rId34"/>
    <p:sldId id="296" r:id="rId35"/>
    <p:sldId id="481" r:id="rId36"/>
  </p:sldIdLst>
  <p:sldSz cx="12192000" cy="6858000"/>
  <p:notesSz cx="7315200" cy="96012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76" y="31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uboisP\Desktop\Injection%20Permitting\UIC_information,%20v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uboisP\Desktop\Injection%20Permitting\UIC_information,%20v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DuboisP\Desktop\Injection%20Permitting\UIC_information,%20v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DuboisP\Desktop\Injection%20Permitting\UIC_information,%20v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DuboisP\Desktop\Injection%20Permitting\UIC_information,%20v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DuboisP\Desktop\Injection%20Permitting\UIC_information,%20v2.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'chart-avg top_inj_zone'!$B$1</c:f>
              <c:strCache>
                <c:ptCount val="1"/>
                <c:pt idx="0">
                  <c:v>Average of Depth (ft) to the Top of the Injection Interval</c:v>
                </c:pt>
              </c:strCache>
            </c:strRef>
          </c:tx>
          <c:spPr>
            <a:solidFill>
              <a:schemeClr val="accent1"/>
            </a:solidFill>
            <a:ln>
              <a:noFill/>
            </a:ln>
            <a:effectLst/>
          </c:spPr>
          <c:invertIfNegative val="0"/>
          <c:cat>
            <c:numRef>
              <c:f>'chart-avg top_inj_zone'!$A$2:$A$83</c:f>
              <c:numCache>
                <c:formatCode>General</c:formatCode>
                <c:ptCount val="82"/>
                <c:pt idx="0">
                  <c:v>1942</c:v>
                </c:pt>
                <c:pt idx="1">
                  <c:v>1943</c:v>
                </c:pt>
                <c:pt idx="2">
                  <c:v>1945</c:v>
                </c:pt>
                <c:pt idx="3">
                  <c:v>1946</c:v>
                </c:pt>
                <c:pt idx="4">
                  <c:v>1947</c:v>
                </c:pt>
                <c:pt idx="5">
                  <c:v>1948</c:v>
                </c:pt>
                <c:pt idx="6">
                  <c:v>1949</c:v>
                </c:pt>
                <c:pt idx="7">
                  <c:v>1950</c:v>
                </c:pt>
                <c:pt idx="8">
                  <c:v>1951</c:v>
                </c:pt>
                <c:pt idx="9">
                  <c:v>1952</c:v>
                </c:pt>
                <c:pt idx="10">
                  <c:v>1953</c:v>
                </c:pt>
                <c:pt idx="11">
                  <c:v>1954</c:v>
                </c:pt>
                <c:pt idx="12">
                  <c:v>1955</c:v>
                </c:pt>
                <c:pt idx="13">
                  <c:v>1956</c:v>
                </c:pt>
                <c:pt idx="14">
                  <c:v>1957</c:v>
                </c:pt>
                <c:pt idx="15">
                  <c:v>1958</c:v>
                </c:pt>
                <c:pt idx="16">
                  <c:v>1959</c:v>
                </c:pt>
                <c:pt idx="17">
                  <c:v>1960</c:v>
                </c:pt>
                <c:pt idx="18">
                  <c:v>1961</c:v>
                </c:pt>
                <c:pt idx="19">
                  <c:v>1962</c:v>
                </c:pt>
                <c:pt idx="20">
                  <c:v>1963</c:v>
                </c:pt>
                <c:pt idx="21">
                  <c:v>1964</c:v>
                </c:pt>
                <c:pt idx="22">
                  <c:v>1965</c:v>
                </c:pt>
                <c:pt idx="23">
                  <c:v>1966</c:v>
                </c:pt>
                <c:pt idx="24">
                  <c:v>1967</c:v>
                </c:pt>
                <c:pt idx="25">
                  <c:v>1968</c:v>
                </c:pt>
                <c:pt idx="26">
                  <c:v>1969</c:v>
                </c:pt>
                <c:pt idx="27">
                  <c:v>1970</c:v>
                </c:pt>
                <c:pt idx="28">
                  <c:v>1971</c:v>
                </c:pt>
                <c:pt idx="29">
                  <c:v>1972</c:v>
                </c:pt>
                <c:pt idx="30">
                  <c:v>1973</c:v>
                </c:pt>
                <c:pt idx="31">
                  <c:v>1974</c:v>
                </c:pt>
                <c:pt idx="32">
                  <c:v>1975</c:v>
                </c:pt>
                <c:pt idx="33">
                  <c:v>1976</c:v>
                </c:pt>
                <c:pt idx="34">
                  <c:v>1977</c:v>
                </c:pt>
                <c:pt idx="35">
                  <c:v>1978</c:v>
                </c:pt>
                <c:pt idx="36">
                  <c:v>1979</c:v>
                </c:pt>
                <c:pt idx="37">
                  <c:v>1980</c:v>
                </c:pt>
                <c:pt idx="38">
                  <c:v>1981</c:v>
                </c:pt>
                <c:pt idx="39">
                  <c:v>1982</c:v>
                </c:pt>
                <c:pt idx="40">
                  <c:v>1983</c:v>
                </c:pt>
                <c:pt idx="41">
                  <c:v>1984</c:v>
                </c:pt>
                <c:pt idx="42">
                  <c:v>1985</c:v>
                </c:pt>
                <c:pt idx="43">
                  <c:v>1986</c:v>
                </c:pt>
                <c:pt idx="44">
                  <c:v>1987</c:v>
                </c:pt>
                <c:pt idx="45">
                  <c:v>1988</c:v>
                </c:pt>
                <c:pt idx="46">
                  <c:v>1989</c:v>
                </c:pt>
                <c:pt idx="47">
                  <c:v>1990</c:v>
                </c:pt>
                <c:pt idx="48">
                  <c:v>1991</c:v>
                </c:pt>
                <c:pt idx="49">
                  <c:v>1992</c:v>
                </c:pt>
                <c:pt idx="50">
                  <c:v>1993</c:v>
                </c:pt>
                <c:pt idx="51">
                  <c:v>1994</c:v>
                </c:pt>
                <c:pt idx="52">
                  <c:v>1995</c:v>
                </c:pt>
                <c:pt idx="53">
                  <c:v>1996</c:v>
                </c:pt>
                <c:pt idx="54">
                  <c:v>1997</c:v>
                </c:pt>
                <c:pt idx="55">
                  <c:v>1998</c:v>
                </c:pt>
                <c:pt idx="56">
                  <c:v>1999</c:v>
                </c:pt>
                <c:pt idx="57">
                  <c:v>2000</c:v>
                </c:pt>
                <c:pt idx="58">
                  <c:v>2001</c:v>
                </c:pt>
                <c:pt idx="59">
                  <c:v>2002</c:v>
                </c:pt>
                <c:pt idx="60">
                  <c:v>2003</c:v>
                </c:pt>
                <c:pt idx="61">
                  <c:v>2004</c:v>
                </c:pt>
                <c:pt idx="62">
                  <c:v>2005</c:v>
                </c:pt>
                <c:pt idx="63">
                  <c:v>2006</c:v>
                </c:pt>
                <c:pt idx="64">
                  <c:v>2007</c:v>
                </c:pt>
                <c:pt idx="65">
                  <c:v>2008</c:v>
                </c:pt>
                <c:pt idx="66">
                  <c:v>2009</c:v>
                </c:pt>
                <c:pt idx="67">
                  <c:v>2010</c:v>
                </c:pt>
                <c:pt idx="68">
                  <c:v>2011</c:v>
                </c:pt>
                <c:pt idx="69">
                  <c:v>2012</c:v>
                </c:pt>
                <c:pt idx="70">
                  <c:v>2013</c:v>
                </c:pt>
                <c:pt idx="71">
                  <c:v>2014</c:v>
                </c:pt>
                <c:pt idx="72">
                  <c:v>2015</c:v>
                </c:pt>
                <c:pt idx="73">
                  <c:v>2016</c:v>
                </c:pt>
                <c:pt idx="74">
                  <c:v>2017</c:v>
                </c:pt>
                <c:pt idx="75">
                  <c:v>2018</c:v>
                </c:pt>
                <c:pt idx="76">
                  <c:v>2019</c:v>
                </c:pt>
                <c:pt idx="77">
                  <c:v>2020</c:v>
                </c:pt>
                <c:pt idx="78">
                  <c:v>2021</c:v>
                </c:pt>
                <c:pt idx="79">
                  <c:v>2022</c:v>
                </c:pt>
                <c:pt idx="80">
                  <c:v>2023</c:v>
                </c:pt>
                <c:pt idx="81">
                  <c:v>2024</c:v>
                </c:pt>
              </c:numCache>
            </c:numRef>
          </c:cat>
          <c:val>
            <c:numRef>
              <c:f>'chart-avg top_inj_zone'!$B$2:$B$83</c:f>
              <c:numCache>
                <c:formatCode>General</c:formatCode>
                <c:ptCount val="82"/>
                <c:pt idx="2" formatCode="#,##0">
                  <c:v>3140</c:v>
                </c:pt>
                <c:pt idx="3" formatCode="#,##0">
                  <c:v>1531.6666666666667</c:v>
                </c:pt>
                <c:pt idx="4" formatCode="#,##0">
                  <c:v>3374.3333333333335</c:v>
                </c:pt>
                <c:pt idx="5" formatCode="#,##0">
                  <c:v>2273.8333333333335</c:v>
                </c:pt>
                <c:pt idx="6" formatCode="#,##0">
                  <c:v>847</c:v>
                </c:pt>
                <c:pt idx="7" formatCode="#,##0">
                  <c:v>1933.9230769230769</c:v>
                </c:pt>
                <c:pt idx="8" formatCode="#,##0">
                  <c:v>3045.6363636363635</c:v>
                </c:pt>
                <c:pt idx="9" formatCode="#,##0">
                  <c:v>1699.8666666666666</c:v>
                </c:pt>
                <c:pt idx="10" formatCode="#,##0">
                  <c:v>1945.4509803921569</c:v>
                </c:pt>
                <c:pt idx="11" formatCode="#,##0">
                  <c:v>1814.7619047619048</c:v>
                </c:pt>
                <c:pt idx="12" formatCode="#,##0">
                  <c:v>2167.5</c:v>
                </c:pt>
                <c:pt idx="13" formatCode="#,##0">
                  <c:v>2527.625</c:v>
                </c:pt>
                <c:pt idx="14" formatCode="#,##0">
                  <c:v>1616.84375</c:v>
                </c:pt>
                <c:pt idx="15" formatCode="#,##0">
                  <c:v>2088.3207547169814</c:v>
                </c:pt>
                <c:pt idx="16" formatCode="#,##0">
                  <c:v>2262.3260869565215</c:v>
                </c:pt>
                <c:pt idx="17" formatCode="#,##0">
                  <c:v>2382.6041666666665</c:v>
                </c:pt>
                <c:pt idx="18" formatCode="#,##0">
                  <c:v>2307.0219780219782</c:v>
                </c:pt>
                <c:pt idx="19" formatCode="#,##0">
                  <c:v>2407.8066666666668</c:v>
                </c:pt>
                <c:pt idx="20" formatCode="#,##0">
                  <c:v>3467.2039473684213</c:v>
                </c:pt>
                <c:pt idx="21" formatCode="#,##0">
                  <c:v>3048.6715328467153</c:v>
                </c:pt>
                <c:pt idx="22" formatCode="#,##0">
                  <c:v>3029.398907103825</c:v>
                </c:pt>
                <c:pt idx="23" formatCode="#,##0">
                  <c:v>3099.0274725274726</c:v>
                </c:pt>
                <c:pt idx="24" formatCode="#,##0">
                  <c:v>3158.217391304348</c:v>
                </c:pt>
                <c:pt idx="25" formatCode="#,##0">
                  <c:v>2991.485507246377</c:v>
                </c:pt>
                <c:pt idx="26" formatCode="#,##0">
                  <c:v>3253.8884120171674</c:v>
                </c:pt>
                <c:pt idx="27" formatCode="#,##0">
                  <c:v>3205.4161849710981</c:v>
                </c:pt>
                <c:pt idx="28" formatCode="#,##0">
                  <c:v>3154.2388059701493</c:v>
                </c:pt>
                <c:pt idx="29" formatCode="#,##0">
                  <c:v>3119.7863247863247</c:v>
                </c:pt>
                <c:pt idx="30" formatCode="#,##0">
                  <c:v>3341.7929292929293</c:v>
                </c:pt>
                <c:pt idx="31" formatCode="#,##0">
                  <c:v>3026.7857142857142</c:v>
                </c:pt>
                <c:pt idx="32" formatCode="#,##0">
                  <c:v>2745.3606557377047</c:v>
                </c:pt>
                <c:pt idx="33" formatCode="#,##0">
                  <c:v>2980.2988505747126</c:v>
                </c:pt>
                <c:pt idx="34" formatCode="#,##0">
                  <c:v>3069.7423971377461</c:v>
                </c:pt>
                <c:pt idx="35" formatCode="#,##0">
                  <c:v>2802.7941712204006</c:v>
                </c:pt>
                <c:pt idx="36" formatCode="#,##0">
                  <c:v>2968.8478260869565</c:v>
                </c:pt>
                <c:pt idx="37" formatCode="#,##0">
                  <c:v>2863.802105263158</c:v>
                </c:pt>
                <c:pt idx="38" formatCode="#,##0">
                  <c:v>2953.4926829268293</c:v>
                </c:pt>
                <c:pt idx="39" formatCode="#,##0">
                  <c:v>2948.0744849445323</c:v>
                </c:pt>
                <c:pt idx="40" formatCode="#,##0">
                  <c:v>3069.5970515970516</c:v>
                </c:pt>
                <c:pt idx="41" formatCode="#,##0">
                  <c:v>3375.5117021276596</c:v>
                </c:pt>
                <c:pt idx="42" formatCode="#,##0">
                  <c:v>3115.4339419978519</c:v>
                </c:pt>
                <c:pt idx="43" formatCode="#,##0">
                  <c:v>3118.2858942065491</c:v>
                </c:pt>
                <c:pt idx="44" formatCode="#,##0">
                  <c:v>3370.98418972332</c:v>
                </c:pt>
                <c:pt idx="45" formatCode="#,##0">
                  <c:v>3067.0766488413547</c:v>
                </c:pt>
                <c:pt idx="46" formatCode="#,##0">
                  <c:v>3265.2462526766594</c:v>
                </c:pt>
                <c:pt idx="47" formatCode="#,##0">
                  <c:v>3193.1846153846154</c:v>
                </c:pt>
                <c:pt idx="48" formatCode="#,##0">
                  <c:v>3248.9869494290374</c:v>
                </c:pt>
                <c:pt idx="49" formatCode="#,##0">
                  <c:v>3273.9329983249581</c:v>
                </c:pt>
                <c:pt idx="50" formatCode="#,##0">
                  <c:v>3439.8491547464241</c:v>
                </c:pt>
                <c:pt idx="51" formatCode="#,##0">
                  <c:v>3513.0192616372392</c:v>
                </c:pt>
                <c:pt idx="52" formatCode="#,##0">
                  <c:v>3597.3149078726969</c:v>
                </c:pt>
                <c:pt idx="53" formatCode="#,##0">
                  <c:v>3532.9208924949289</c:v>
                </c:pt>
                <c:pt idx="54" formatCode="#,##0">
                  <c:v>3806.4865979381443</c:v>
                </c:pt>
                <c:pt idx="55" formatCode="#,##0">
                  <c:v>3696.5892857142858</c:v>
                </c:pt>
                <c:pt idx="56" formatCode="#,##0">
                  <c:v>3482.6428571428573</c:v>
                </c:pt>
                <c:pt idx="57" formatCode="#,##0">
                  <c:v>3651.900284900285</c:v>
                </c:pt>
                <c:pt idx="58" formatCode="#,##0">
                  <c:v>3563.0289017341042</c:v>
                </c:pt>
                <c:pt idx="59" formatCode="#,##0">
                  <c:v>3656.655172413793</c:v>
                </c:pt>
                <c:pt idx="60" formatCode="#,##0">
                  <c:v>3564.3633440514468</c:v>
                </c:pt>
                <c:pt idx="61" formatCode="#,##0">
                  <c:v>3766.0027027027027</c:v>
                </c:pt>
                <c:pt idx="62" formatCode="#,##0">
                  <c:v>3890.0424403183024</c:v>
                </c:pt>
                <c:pt idx="63" formatCode="#,##0">
                  <c:v>4085.9974025974025</c:v>
                </c:pt>
                <c:pt idx="64" formatCode="#,##0">
                  <c:v>4114.9755501222498</c:v>
                </c:pt>
                <c:pt idx="65" formatCode="#,##0">
                  <c:v>3929.6091954022991</c:v>
                </c:pt>
                <c:pt idx="66" formatCode="#,##0">
                  <c:v>3913.6765734265732</c:v>
                </c:pt>
                <c:pt idx="67" formatCode="#,##0">
                  <c:v>4252.1624649859941</c:v>
                </c:pt>
                <c:pt idx="68" formatCode="#,##0">
                  <c:v>4320.4304733727813</c:v>
                </c:pt>
                <c:pt idx="69" formatCode="#,##0">
                  <c:v>4403.3784494086731</c:v>
                </c:pt>
                <c:pt idx="70" formatCode="#,##0">
                  <c:v>4561.756790123457</c:v>
                </c:pt>
                <c:pt idx="71" formatCode="#,##0">
                  <c:v>4732.3462321792258</c:v>
                </c:pt>
                <c:pt idx="72" formatCode="#,##0">
                  <c:v>5003.1467236467233</c:v>
                </c:pt>
                <c:pt idx="73" formatCode="#,##0">
                  <c:v>4778.4585741811179</c:v>
                </c:pt>
                <c:pt idx="74" formatCode="#,##0">
                  <c:v>5213.9814814814818</c:v>
                </c:pt>
                <c:pt idx="75" formatCode="#,##0">
                  <c:v>5339.1034482758623</c:v>
                </c:pt>
                <c:pt idx="76" formatCode="#,##0">
                  <c:v>5641.1901477832516</c:v>
                </c:pt>
                <c:pt idx="77" formatCode="#,##0">
                  <c:v>5223.0787518573552</c:v>
                </c:pt>
                <c:pt idx="78" formatCode="#,##0">
                  <c:v>5153.0838445807767</c:v>
                </c:pt>
                <c:pt idx="79" formatCode="#,##0">
                  <c:v>4856.5104790419164</c:v>
                </c:pt>
                <c:pt idx="80" formatCode="#,##0">
                  <c:v>4495.7011278195487</c:v>
                </c:pt>
                <c:pt idx="81" formatCode="#,##0">
                  <c:v>4514.7123287671229</c:v>
                </c:pt>
              </c:numCache>
            </c:numRef>
          </c:val>
          <c:extLst>
            <c:ext xmlns:c16="http://schemas.microsoft.com/office/drawing/2014/chart" uri="{C3380CC4-5D6E-409C-BE32-E72D297353CC}">
              <c16:uniqueId val="{00000000-F791-452F-BAA6-0FB5AAED03B8}"/>
            </c:ext>
          </c:extLst>
        </c:ser>
        <c:dLbls>
          <c:showLegendKey val="0"/>
          <c:showVal val="0"/>
          <c:showCatName val="0"/>
          <c:showSerName val="0"/>
          <c:showPercent val="0"/>
          <c:showBubbleSize val="0"/>
        </c:dLbls>
        <c:gapWidth val="219"/>
        <c:overlap val="-27"/>
        <c:axId val="1333357391"/>
        <c:axId val="1333356431"/>
      </c:barChart>
      <c:catAx>
        <c:axId val="13333573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33356431"/>
        <c:crosses val="autoZero"/>
        <c:auto val="1"/>
        <c:lblAlgn val="ctr"/>
        <c:lblOffset val="100"/>
        <c:noMultiLvlLbl val="0"/>
      </c:catAx>
      <c:valAx>
        <c:axId val="133335643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feet</a:t>
                </a:r>
                <a:r>
                  <a:rPr lang="en-US" baseline="0"/>
                  <a:t> below ground surface</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3335739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Number of Disposal Permits Issued per Year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'Chart-num of permits'!$B$1</c:f>
              <c:strCache>
                <c:ptCount val="1"/>
                <c:pt idx="0">
                  <c:v>Number of Approved Disposal Permits per Year</c:v>
                </c:pt>
              </c:strCache>
            </c:strRef>
          </c:tx>
          <c:spPr>
            <a:solidFill>
              <a:schemeClr val="accent1"/>
            </a:solidFill>
            <a:ln>
              <a:noFill/>
            </a:ln>
            <a:effectLst/>
          </c:spPr>
          <c:invertIfNegative val="0"/>
          <c:cat>
            <c:numRef>
              <c:f>'Chart-num of permits'!$A$2:$A$83</c:f>
              <c:numCache>
                <c:formatCode>General</c:formatCode>
                <c:ptCount val="82"/>
                <c:pt idx="0">
                  <c:v>1942</c:v>
                </c:pt>
                <c:pt idx="1">
                  <c:v>1943</c:v>
                </c:pt>
                <c:pt idx="2">
                  <c:v>1945</c:v>
                </c:pt>
                <c:pt idx="3">
                  <c:v>1946</c:v>
                </c:pt>
                <c:pt idx="4">
                  <c:v>1947</c:v>
                </c:pt>
                <c:pt idx="5">
                  <c:v>1948</c:v>
                </c:pt>
                <c:pt idx="6">
                  <c:v>1949</c:v>
                </c:pt>
                <c:pt idx="7">
                  <c:v>1950</c:v>
                </c:pt>
                <c:pt idx="8">
                  <c:v>1951</c:v>
                </c:pt>
                <c:pt idx="9">
                  <c:v>1952</c:v>
                </c:pt>
                <c:pt idx="10">
                  <c:v>1953</c:v>
                </c:pt>
                <c:pt idx="11">
                  <c:v>1954</c:v>
                </c:pt>
                <c:pt idx="12">
                  <c:v>1955</c:v>
                </c:pt>
                <c:pt idx="13">
                  <c:v>1956</c:v>
                </c:pt>
                <c:pt idx="14">
                  <c:v>1957</c:v>
                </c:pt>
                <c:pt idx="15">
                  <c:v>1958</c:v>
                </c:pt>
                <c:pt idx="16">
                  <c:v>1959</c:v>
                </c:pt>
                <c:pt idx="17">
                  <c:v>1960</c:v>
                </c:pt>
                <c:pt idx="18">
                  <c:v>1961</c:v>
                </c:pt>
                <c:pt idx="19">
                  <c:v>1962</c:v>
                </c:pt>
                <c:pt idx="20">
                  <c:v>1963</c:v>
                </c:pt>
                <c:pt idx="21">
                  <c:v>1964</c:v>
                </c:pt>
                <c:pt idx="22">
                  <c:v>1965</c:v>
                </c:pt>
                <c:pt idx="23">
                  <c:v>1966</c:v>
                </c:pt>
                <c:pt idx="24">
                  <c:v>1967</c:v>
                </c:pt>
                <c:pt idx="25">
                  <c:v>1968</c:v>
                </c:pt>
                <c:pt idx="26">
                  <c:v>1969</c:v>
                </c:pt>
                <c:pt idx="27">
                  <c:v>1970</c:v>
                </c:pt>
                <c:pt idx="28">
                  <c:v>1971</c:v>
                </c:pt>
                <c:pt idx="29">
                  <c:v>1972</c:v>
                </c:pt>
                <c:pt idx="30">
                  <c:v>1973</c:v>
                </c:pt>
                <c:pt idx="31">
                  <c:v>1974</c:v>
                </c:pt>
                <c:pt idx="32">
                  <c:v>1975</c:v>
                </c:pt>
                <c:pt idx="33">
                  <c:v>1976</c:v>
                </c:pt>
                <c:pt idx="34">
                  <c:v>1977</c:v>
                </c:pt>
                <c:pt idx="35">
                  <c:v>1978</c:v>
                </c:pt>
                <c:pt idx="36">
                  <c:v>1979</c:v>
                </c:pt>
                <c:pt idx="37">
                  <c:v>1980</c:v>
                </c:pt>
                <c:pt idx="38">
                  <c:v>1981</c:v>
                </c:pt>
                <c:pt idx="39">
                  <c:v>1982</c:v>
                </c:pt>
                <c:pt idx="40">
                  <c:v>1983</c:v>
                </c:pt>
                <c:pt idx="41">
                  <c:v>1984</c:v>
                </c:pt>
                <c:pt idx="42">
                  <c:v>1985</c:v>
                </c:pt>
                <c:pt idx="43">
                  <c:v>1986</c:v>
                </c:pt>
                <c:pt idx="44">
                  <c:v>1987</c:v>
                </c:pt>
                <c:pt idx="45">
                  <c:v>1988</c:v>
                </c:pt>
                <c:pt idx="46">
                  <c:v>1989</c:v>
                </c:pt>
                <c:pt idx="47">
                  <c:v>1990</c:v>
                </c:pt>
                <c:pt idx="48">
                  <c:v>1991</c:v>
                </c:pt>
                <c:pt idx="49">
                  <c:v>1992</c:v>
                </c:pt>
                <c:pt idx="50">
                  <c:v>1993</c:v>
                </c:pt>
                <c:pt idx="51">
                  <c:v>1994</c:v>
                </c:pt>
                <c:pt idx="52">
                  <c:v>1995</c:v>
                </c:pt>
                <c:pt idx="53">
                  <c:v>1996</c:v>
                </c:pt>
                <c:pt idx="54">
                  <c:v>1997</c:v>
                </c:pt>
                <c:pt idx="55">
                  <c:v>1998</c:v>
                </c:pt>
                <c:pt idx="56">
                  <c:v>1999</c:v>
                </c:pt>
                <c:pt idx="57">
                  <c:v>2000</c:v>
                </c:pt>
                <c:pt idx="58">
                  <c:v>2001</c:v>
                </c:pt>
                <c:pt idx="59">
                  <c:v>2002</c:v>
                </c:pt>
                <c:pt idx="60">
                  <c:v>2003</c:v>
                </c:pt>
                <c:pt idx="61">
                  <c:v>2004</c:v>
                </c:pt>
                <c:pt idx="62">
                  <c:v>2005</c:v>
                </c:pt>
                <c:pt idx="63">
                  <c:v>2006</c:v>
                </c:pt>
                <c:pt idx="64">
                  <c:v>2007</c:v>
                </c:pt>
                <c:pt idx="65">
                  <c:v>2008</c:v>
                </c:pt>
                <c:pt idx="66">
                  <c:v>2009</c:v>
                </c:pt>
                <c:pt idx="67">
                  <c:v>2010</c:v>
                </c:pt>
                <c:pt idx="68">
                  <c:v>2011</c:v>
                </c:pt>
                <c:pt idx="69">
                  <c:v>2012</c:v>
                </c:pt>
                <c:pt idx="70">
                  <c:v>2013</c:v>
                </c:pt>
                <c:pt idx="71">
                  <c:v>2014</c:v>
                </c:pt>
                <c:pt idx="72">
                  <c:v>2015</c:v>
                </c:pt>
                <c:pt idx="73">
                  <c:v>2016</c:v>
                </c:pt>
                <c:pt idx="74">
                  <c:v>2017</c:v>
                </c:pt>
                <c:pt idx="75">
                  <c:v>2018</c:v>
                </c:pt>
                <c:pt idx="76">
                  <c:v>2019</c:v>
                </c:pt>
                <c:pt idx="77">
                  <c:v>2020</c:v>
                </c:pt>
                <c:pt idx="78">
                  <c:v>2021</c:v>
                </c:pt>
                <c:pt idx="79">
                  <c:v>2022</c:v>
                </c:pt>
                <c:pt idx="80">
                  <c:v>2023</c:v>
                </c:pt>
                <c:pt idx="81">
                  <c:v>2024</c:v>
                </c:pt>
              </c:numCache>
            </c:numRef>
          </c:cat>
          <c:val>
            <c:numRef>
              <c:f>'Chart-num of permits'!$B$2:$B$83</c:f>
              <c:numCache>
                <c:formatCode>#,##0</c:formatCode>
                <c:ptCount val="82"/>
                <c:pt idx="0">
                  <c:v>2</c:v>
                </c:pt>
                <c:pt idx="1">
                  <c:v>1</c:v>
                </c:pt>
                <c:pt idx="2">
                  <c:v>2</c:v>
                </c:pt>
                <c:pt idx="3">
                  <c:v>8</c:v>
                </c:pt>
                <c:pt idx="4">
                  <c:v>3</c:v>
                </c:pt>
                <c:pt idx="5">
                  <c:v>6</c:v>
                </c:pt>
                <c:pt idx="6">
                  <c:v>18</c:v>
                </c:pt>
                <c:pt idx="7">
                  <c:v>23</c:v>
                </c:pt>
                <c:pt idx="8">
                  <c:v>15</c:v>
                </c:pt>
                <c:pt idx="9">
                  <c:v>20</c:v>
                </c:pt>
                <c:pt idx="10">
                  <c:v>52</c:v>
                </c:pt>
                <c:pt idx="11">
                  <c:v>72</c:v>
                </c:pt>
                <c:pt idx="12">
                  <c:v>41</c:v>
                </c:pt>
                <c:pt idx="13">
                  <c:v>45</c:v>
                </c:pt>
                <c:pt idx="14">
                  <c:v>40</c:v>
                </c:pt>
                <c:pt idx="15">
                  <c:v>63</c:v>
                </c:pt>
                <c:pt idx="16">
                  <c:v>64</c:v>
                </c:pt>
                <c:pt idx="17">
                  <c:v>70</c:v>
                </c:pt>
                <c:pt idx="18">
                  <c:v>146</c:v>
                </c:pt>
                <c:pt idx="19">
                  <c:v>206</c:v>
                </c:pt>
                <c:pt idx="20">
                  <c:v>187</c:v>
                </c:pt>
                <c:pt idx="21">
                  <c:v>144</c:v>
                </c:pt>
                <c:pt idx="22">
                  <c:v>203</c:v>
                </c:pt>
                <c:pt idx="23">
                  <c:v>197</c:v>
                </c:pt>
                <c:pt idx="24">
                  <c:v>212</c:v>
                </c:pt>
                <c:pt idx="25">
                  <c:v>295</c:v>
                </c:pt>
                <c:pt idx="26">
                  <c:v>253</c:v>
                </c:pt>
                <c:pt idx="27">
                  <c:v>187</c:v>
                </c:pt>
                <c:pt idx="28">
                  <c:v>214</c:v>
                </c:pt>
                <c:pt idx="29">
                  <c:v>254</c:v>
                </c:pt>
                <c:pt idx="30">
                  <c:v>209</c:v>
                </c:pt>
                <c:pt idx="31">
                  <c:v>247</c:v>
                </c:pt>
                <c:pt idx="32">
                  <c:v>261</c:v>
                </c:pt>
                <c:pt idx="33">
                  <c:v>452</c:v>
                </c:pt>
                <c:pt idx="34">
                  <c:v>591</c:v>
                </c:pt>
                <c:pt idx="35">
                  <c:v>588</c:v>
                </c:pt>
                <c:pt idx="36">
                  <c:v>556</c:v>
                </c:pt>
                <c:pt idx="37">
                  <c:v>525</c:v>
                </c:pt>
                <c:pt idx="38">
                  <c:v>669</c:v>
                </c:pt>
                <c:pt idx="39">
                  <c:v>730</c:v>
                </c:pt>
                <c:pt idx="40">
                  <c:v>918</c:v>
                </c:pt>
                <c:pt idx="41">
                  <c:v>945</c:v>
                </c:pt>
                <c:pt idx="42">
                  <c:v>940</c:v>
                </c:pt>
                <c:pt idx="43">
                  <c:v>797</c:v>
                </c:pt>
                <c:pt idx="44">
                  <c:v>760</c:v>
                </c:pt>
                <c:pt idx="45">
                  <c:v>562</c:v>
                </c:pt>
                <c:pt idx="46">
                  <c:v>467</c:v>
                </c:pt>
                <c:pt idx="47">
                  <c:v>520</c:v>
                </c:pt>
                <c:pt idx="48">
                  <c:v>613</c:v>
                </c:pt>
                <c:pt idx="49">
                  <c:v>597</c:v>
                </c:pt>
                <c:pt idx="50">
                  <c:v>769</c:v>
                </c:pt>
                <c:pt idx="51">
                  <c:v>623</c:v>
                </c:pt>
                <c:pt idx="52">
                  <c:v>597</c:v>
                </c:pt>
                <c:pt idx="53">
                  <c:v>493</c:v>
                </c:pt>
                <c:pt idx="54">
                  <c:v>485</c:v>
                </c:pt>
                <c:pt idx="55">
                  <c:v>336</c:v>
                </c:pt>
                <c:pt idx="56">
                  <c:v>308</c:v>
                </c:pt>
                <c:pt idx="57">
                  <c:v>351</c:v>
                </c:pt>
                <c:pt idx="58">
                  <c:v>348</c:v>
                </c:pt>
                <c:pt idx="59">
                  <c:v>377</c:v>
                </c:pt>
                <c:pt idx="60">
                  <c:v>311</c:v>
                </c:pt>
                <c:pt idx="61">
                  <c:v>370</c:v>
                </c:pt>
                <c:pt idx="62">
                  <c:v>377</c:v>
                </c:pt>
                <c:pt idx="63">
                  <c:v>385</c:v>
                </c:pt>
                <c:pt idx="64">
                  <c:v>409</c:v>
                </c:pt>
                <c:pt idx="65">
                  <c:v>610</c:v>
                </c:pt>
                <c:pt idx="66">
                  <c:v>572</c:v>
                </c:pt>
                <c:pt idx="67">
                  <c:v>357</c:v>
                </c:pt>
                <c:pt idx="68">
                  <c:v>677</c:v>
                </c:pt>
                <c:pt idx="69">
                  <c:v>769</c:v>
                </c:pt>
                <c:pt idx="70">
                  <c:v>815</c:v>
                </c:pt>
                <c:pt idx="71">
                  <c:v>986</c:v>
                </c:pt>
                <c:pt idx="72">
                  <c:v>704</c:v>
                </c:pt>
                <c:pt idx="73">
                  <c:v>521</c:v>
                </c:pt>
                <c:pt idx="74">
                  <c:v>486</c:v>
                </c:pt>
                <c:pt idx="75">
                  <c:v>640</c:v>
                </c:pt>
                <c:pt idx="76">
                  <c:v>1026</c:v>
                </c:pt>
                <c:pt idx="77">
                  <c:v>682</c:v>
                </c:pt>
                <c:pt idx="78">
                  <c:v>490</c:v>
                </c:pt>
                <c:pt idx="79">
                  <c:v>668</c:v>
                </c:pt>
                <c:pt idx="80">
                  <c:v>532</c:v>
                </c:pt>
                <c:pt idx="81">
                  <c:v>438</c:v>
                </c:pt>
              </c:numCache>
            </c:numRef>
          </c:val>
          <c:extLst>
            <c:ext xmlns:c16="http://schemas.microsoft.com/office/drawing/2014/chart" uri="{C3380CC4-5D6E-409C-BE32-E72D297353CC}">
              <c16:uniqueId val="{00000000-0105-4844-953D-1EA1426A2470}"/>
            </c:ext>
          </c:extLst>
        </c:ser>
        <c:dLbls>
          <c:showLegendKey val="0"/>
          <c:showVal val="0"/>
          <c:showCatName val="0"/>
          <c:showSerName val="0"/>
          <c:showPercent val="0"/>
          <c:showBubbleSize val="0"/>
        </c:dLbls>
        <c:gapWidth val="219"/>
        <c:overlap val="-27"/>
        <c:axId val="1533166496"/>
        <c:axId val="1533166016"/>
      </c:barChart>
      <c:catAx>
        <c:axId val="1533166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33166016"/>
        <c:crosses val="autoZero"/>
        <c:auto val="1"/>
        <c:lblAlgn val="ctr"/>
        <c:lblOffset val="100"/>
        <c:noMultiLvlLbl val="0"/>
      </c:catAx>
      <c:valAx>
        <c:axId val="1533166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Permits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33166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'Chart - avg inj vol'!$B$1</c:f>
              <c:strCache>
                <c:ptCount val="1"/>
                <c:pt idx="0">
                  <c:v>Average Permitted Injection Volume (bbl/d) for New Permits</c:v>
                </c:pt>
              </c:strCache>
            </c:strRef>
          </c:tx>
          <c:spPr>
            <a:solidFill>
              <a:schemeClr val="accent1"/>
            </a:solidFill>
            <a:ln>
              <a:noFill/>
            </a:ln>
            <a:effectLst/>
          </c:spPr>
          <c:invertIfNegative val="0"/>
          <c:cat>
            <c:numRef>
              <c:f>'Chart - avg inj vol'!$A$2:$A$83</c:f>
              <c:numCache>
                <c:formatCode>General</c:formatCode>
                <c:ptCount val="82"/>
                <c:pt idx="0">
                  <c:v>1942</c:v>
                </c:pt>
                <c:pt idx="1">
                  <c:v>1943</c:v>
                </c:pt>
                <c:pt idx="2">
                  <c:v>1945</c:v>
                </c:pt>
                <c:pt idx="3">
                  <c:v>1946</c:v>
                </c:pt>
                <c:pt idx="4">
                  <c:v>1947</c:v>
                </c:pt>
                <c:pt idx="5">
                  <c:v>1948</c:v>
                </c:pt>
                <c:pt idx="6">
                  <c:v>1949</c:v>
                </c:pt>
                <c:pt idx="7">
                  <c:v>1950</c:v>
                </c:pt>
                <c:pt idx="8">
                  <c:v>1951</c:v>
                </c:pt>
                <c:pt idx="9">
                  <c:v>1952</c:v>
                </c:pt>
                <c:pt idx="10">
                  <c:v>1953</c:v>
                </c:pt>
                <c:pt idx="11">
                  <c:v>1954</c:v>
                </c:pt>
                <c:pt idx="12">
                  <c:v>1955</c:v>
                </c:pt>
                <c:pt idx="13">
                  <c:v>1956</c:v>
                </c:pt>
                <c:pt idx="14">
                  <c:v>1957</c:v>
                </c:pt>
                <c:pt idx="15">
                  <c:v>1958</c:v>
                </c:pt>
                <c:pt idx="16">
                  <c:v>1959</c:v>
                </c:pt>
                <c:pt idx="17">
                  <c:v>1960</c:v>
                </c:pt>
                <c:pt idx="18">
                  <c:v>1961</c:v>
                </c:pt>
                <c:pt idx="19">
                  <c:v>1962</c:v>
                </c:pt>
                <c:pt idx="20">
                  <c:v>1963</c:v>
                </c:pt>
                <c:pt idx="21">
                  <c:v>1964</c:v>
                </c:pt>
                <c:pt idx="22">
                  <c:v>1965</c:v>
                </c:pt>
                <c:pt idx="23">
                  <c:v>1966</c:v>
                </c:pt>
                <c:pt idx="24">
                  <c:v>1967</c:v>
                </c:pt>
                <c:pt idx="25">
                  <c:v>1968</c:v>
                </c:pt>
                <c:pt idx="26">
                  <c:v>1969</c:v>
                </c:pt>
                <c:pt idx="27">
                  <c:v>1970</c:v>
                </c:pt>
                <c:pt idx="28">
                  <c:v>1971</c:v>
                </c:pt>
                <c:pt idx="29">
                  <c:v>1972</c:v>
                </c:pt>
                <c:pt idx="30">
                  <c:v>1973</c:v>
                </c:pt>
                <c:pt idx="31">
                  <c:v>1974</c:v>
                </c:pt>
                <c:pt idx="32">
                  <c:v>1975</c:v>
                </c:pt>
                <c:pt idx="33">
                  <c:v>1976</c:v>
                </c:pt>
                <c:pt idx="34">
                  <c:v>1977</c:v>
                </c:pt>
                <c:pt idx="35">
                  <c:v>1978</c:v>
                </c:pt>
                <c:pt idx="36">
                  <c:v>1979</c:v>
                </c:pt>
                <c:pt idx="37">
                  <c:v>1980</c:v>
                </c:pt>
                <c:pt idx="38">
                  <c:v>1981</c:v>
                </c:pt>
                <c:pt idx="39">
                  <c:v>1982</c:v>
                </c:pt>
                <c:pt idx="40">
                  <c:v>1983</c:v>
                </c:pt>
                <c:pt idx="41">
                  <c:v>1984</c:v>
                </c:pt>
                <c:pt idx="42">
                  <c:v>1985</c:v>
                </c:pt>
                <c:pt idx="43">
                  <c:v>1986</c:v>
                </c:pt>
                <c:pt idx="44">
                  <c:v>1987</c:v>
                </c:pt>
                <c:pt idx="45">
                  <c:v>1988</c:v>
                </c:pt>
                <c:pt idx="46">
                  <c:v>1989</c:v>
                </c:pt>
                <c:pt idx="47">
                  <c:v>1990</c:v>
                </c:pt>
                <c:pt idx="48">
                  <c:v>1991</c:v>
                </c:pt>
                <c:pt idx="49">
                  <c:v>1992</c:v>
                </c:pt>
                <c:pt idx="50">
                  <c:v>1993</c:v>
                </c:pt>
                <c:pt idx="51">
                  <c:v>1994</c:v>
                </c:pt>
                <c:pt idx="52">
                  <c:v>1995</c:v>
                </c:pt>
                <c:pt idx="53">
                  <c:v>1996</c:v>
                </c:pt>
                <c:pt idx="54">
                  <c:v>1997</c:v>
                </c:pt>
                <c:pt idx="55">
                  <c:v>1998</c:v>
                </c:pt>
                <c:pt idx="56">
                  <c:v>1999</c:v>
                </c:pt>
                <c:pt idx="57">
                  <c:v>2000</c:v>
                </c:pt>
                <c:pt idx="58">
                  <c:v>2001</c:v>
                </c:pt>
                <c:pt idx="59">
                  <c:v>2002</c:v>
                </c:pt>
                <c:pt idx="60">
                  <c:v>2003</c:v>
                </c:pt>
                <c:pt idx="61">
                  <c:v>2004</c:v>
                </c:pt>
                <c:pt idx="62">
                  <c:v>2005</c:v>
                </c:pt>
                <c:pt idx="63">
                  <c:v>2006</c:v>
                </c:pt>
                <c:pt idx="64">
                  <c:v>2007</c:v>
                </c:pt>
                <c:pt idx="65">
                  <c:v>2008</c:v>
                </c:pt>
                <c:pt idx="66">
                  <c:v>2009</c:v>
                </c:pt>
                <c:pt idx="67">
                  <c:v>2010</c:v>
                </c:pt>
                <c:pt idx="68">
                  <c:v>2011</c:v>
                </c:pt>
                <c:pt idx="69">
                  <c:v>2012</c:v>
                </c:pt>
                <c:pt idx="70">
                  <c:v>2013</c:v>
                </c:pt>
                <c:pt idx="71">
                  <c:v>2014</c:v>
                </c:pt>
                <c:pt idx="72">
                  <c:v>2015</c:v>
                </c:pt>
                <c:pt idx="73">
                  <c:v>2016</c:v>
                </c:pt>
                <c:pt idx="74">
                  <c:v>2017</c:v>
                </c:pt>
                <c:pt idx="75">
                  <c:v>2018</c:v>
                </c:pt>
                <c:pt idx="76">
                  <c:v>2019</c:v>
                </c:pt>
                <c:pt idx="77">
                  <c:v>2020</c:v>
                </c:pt>
                <c:pt idx="78">
                  <c:v>2021</c:v>
                </c:pt>
                <c:pt idx="79">
                  <c:v>2022</c:v>
                </c:pt>
                <c:pt idx="80">
                  <c:v>2023</c:v>
                </c:pt>
                <c:pt idx="81">
                  <c:v>2024</c:v>
                </c:pt>
              </c:numCache>
            </c:numRef>
          </c:cat>
          <c:val>
            <c:numRef>
              <c:f>'Chart - avg inj vol'!$B$2:$B$83</c:f>
              <c:numCache>
                <c:formatCode>#,##0</c:formatCode>
                <c:ptCount val="82"/>
                <c:pt idx="0">
                  <c:v>0</c:v>
                </c:pt>
                <c:pt idx="1">
                  <c:v>0</c:v>
                </c:pt>
                <c:pt idx="2">
                  <c:v>0</c:v>
                </c:pt>
                <c:pt idx="3">
                  <c:v>2226.25</c:v>
                </c:pt>
                <c:pt idx="4">
                  <c:v>533.33333333333337</c:v>
                </c:pt>
                <c:pt idx="5">
                  <c:v>2921.6666666666665</c:v>
                </c:pt>
                <c:pt idx="6">
                  <c:v>124.16666666666667</c:v>
                </c:pt>
                <c:pt idx="7">
                  <c:v>258.26086956521738</c:v>
                </c:pt>
                <c:pt idx="8">
                  <c:v>1119.3333333333333</c:v>
                </c:pt>
                <c:pt idx="9">
                  <c:v>740.1</c:v>
                </c:pt>
                <c:pt idx="10">
                  <c:v>308.78846153846155</c:v>
                </c:pt>
                <c:pt idx="11">
                  <c:v>517.63888888888891</c:v>
                </c:pt>
                <c:pt idx="12">
                  <c:v>1234.0243902439024</c:v>
                </c:pt>
                <c:pt idx="13">
                  <c:v>1517.7777777777778</c:v>
                </c:pt>
                <c:pt idx="14">
                  <c:v>503.5</c:v>
                </c:pt>
                <c:pt idx="15">
                  <c:v>472.92063492063494</c:v>
                </c:pt>
                <c:pt idx="16">
                  <c:v>367.078125</c:v>
                </c:pt>
                <c:pt idx="17">
                  <c:v>406.64285714285717</c:v>
                </c:pt>
                <c:pt idx="18">
                  <c:v>197.16438356164383</c:v>
                </c:pt>
                <c:pt idx="19">
                  <c:v>234.22330097087379</c:v>
                </c:pt>
                <c:pt idx="20">
                  <c:v>620.27272727272725</c:v>
                </c:pt>
                <c:pt idx="21">
                  <c:v>566.58333333333337</c:v>
                </c:pt>
                <c:pt idx="22">
                  <c:v>1456.0985221674878</c:v>
                </c:pt>
                <c:pt idx="23">
                  <c:v>680.7868020304569</c:v>
                </c:pt>
                <c:pt idx="24">
                  <c:v>901.37264150943395</c:v>
                </c:pt>
                <c:pt idx="25">
                  <c:v>1145.5661016949152</c:v>
                </c:pt>
                <c:pt idx="26">
                  <c:v>1137.0869565217392</c:v>
                </c:pt>
                <c:pt idx="27">
                  <c:v>1080.7379679144385</c:v>
                </c:pt>
                <c:pt idx="28">
                  <c:v>1436.1682242990655</c:v>
                </c:pt>
                <c:pt idx="29">
                  <c:v>1530.724409448819</c:v>
                </c:pt>
                <c:pt idx="30">
                  <c:v>1627.2966507177034</c:v>
                </c:pt>
                <c:pt idx="31">
                  <c:v>1861.3279352226721</c:v>
                </c:pt>
                <c:pt idx="32">
                  <c:v>1688.83908045977</c:v>
                </c:pt>
                <c:pt idx="33">
                  <c:v>2495.0420353982299</c:v>
                </c:pt>
                <c:pt idx="34">
                  <c:v>1661.0423011844332</c:v>
                </c:pt>
                <c:pt idx="35">
                  <c:v>1527.1003401360545</c:v>
                </c:pt>
                <c:pt idx="36">
                  <c:v>1776</c:v>
                </c:pt>
                <c:pt idx="37">
                  <c:v>1772.6209523809523</c:v>
                </c:pt>
                <c:pt idx="38">
                  <c:v>1806.575485799701</c:v>
                </c:pt>
                <c:pt idx="39">
                  <c:v>1900.0205479452054</c:v>
                </c:pt>
                <c:pt idx="40">
                  <c:v>1289.5642701525055</c:v>
                </c:pt>
                <c:pt idx="41">
                  <c:v>1394.610582010582</c:v>
                </c:pt>
                <c:pt idx="42">
                  <c:v>1133.6212765957446</c:v>
                </c:pt>
                <c:pt idx="43">
                  <c:v>1356.0727728983688</c:v>
                </c:pt>
                <c:pt idx="44">
                  <c:v>1616.25</c:v>
                </c:pt>
                <c:pt idx="45">
                  <c:v>1837.6690391459074</c:v>
                </c:pt>
                <c:pt idx="46">
                  <c:v>2305.4496788008564</c:v>
                </c:pt>
                <c:pt idx="47">
                  <c:v>2703.7192307692308</c:v>
                </c:pt>
                <c:pt idx="48">
                  <c:v>3318.9021207177816</c:v>
                </c:pt>
                <c:pt idx="49">
                  <c:v>2656.0351758793968</c:v>
                </c:pt>
                <c:pt idx="50">
                  <c:v>3886.511053315995</c:v>
                </c:pt>
                <c:pt idx="51">
                  <c:v>3837.0176565008028</c:v>
                </c:pt>
                <c:pt idx="52">
                  <c:v>5089.29648241206</c:v>
                </c:pt>
                <c:pt idx="53">
                  <c:v>3083.9817444219066</c:v>
                </c:pt>
                <c:pt idx="54">
                  <c:v>4598.7731958762888</c:v>
                </c:pt>
                <c:pt idx="55">
                  <c:v>4210.2232142857147</c:v>
                </c:pt>
                <c:pt idx="56">
                  <c:v>3488.1785714285716</c:v>
                </c:pt>
                <c:pt idx="57">
                  <c:v>3677.7920227920226</c:v>
                </c:pt>
                <c:pt idx="58">
                  <c:v>4196.3505747126437</c:v>
                </c:pt>
                <c:pt idx="59">
                  <c:v>3863.0769230769229</c:v>
                </c:pt>
                <c:pt idx="60">
                  <c:v>4054.3536977491963</c:v>
                </c:pt>
                <c:pt idx="61">
                  <c:v>4272.3378378378375</c:v>
                </c:pt>
                <c:pt idx="62">
                  <c:v>6785.5862068965516</c:v>
                </c:pt>
                <c:pt idx="63">
                  <c:v>7149.4155844155848</c:v>
                </c:pt>
                <c:pt idx="64">
                  <c:v>9164.8166259168702</c:v>
                </c:pt>
                <c:pt idx="65">
                  <c:v>8760.6639344262294</c:v>
                </c:pt>
                <c:pt idx="66">
                  <c:v>7443.295454545455</c:v>
                </c:pt>
                <c:pt idx="67">
                  <c:v>8382.4929971988804</c:v>
                </c:pt>
                <c:pt idx="68">
                  <c:v>10974.364844903988</c:v>
                </c:pt>
                <c:pt idx="69">
                  <c:v>11268.823146944083</c:v>
                </c:pt>
                <c:pt idx="70">
                  <c:v>12765.349693251534</c:v>
                </c:pt>
                <c:pt idx="71">
                  <c:v>15348.254563894523</c:v>
                </c:pt>
                <c:pt idx="72">
                  <c:v>16367.883522727272</c:v>
                </c:pt>
                <c:pt idx="73">
                  <c:v>15166.986564299425</c:v>
                </c:pt>
                <c:pt idx="74">
                  <c:v>18097.6316872428</c:v>
                </c:pt>
                <c:pt idx="75">
                  <c:v>19072.5390625</c:v>
                </c:pt>
                <c:pt idx="76">
                  <c:v>20806.64717348928</c:v>
                </c:pt>
                <c:pt idx="77">
                  <c:v>22874.117302052786</c:v>
                </c:pt>
                <c:pt idx="78">
                  <c:v>20608.67755102041</c:v>
                </c:pt>
                <c:pt idx="79">
                  <c:v>20401.467065868263</c:v>
                </c:pt>
                <c:pt idx="80">
                  <c:v>20009.840225563908</c:v>
                </c:pt>
                <c:pt idx="81">
                  <c:v>20479.840182648401</c:v>
                </c:pt>
              </c:numCache>
            </c:numRef>
          </c:val>
          <c:extLst>
            <c:ext xmlns:c16="http://schemas.microsoft.com/office/drawing/2014/chart" uri="{C3380CC4-5D6E-409C-BE32-E72D297353CC}">
              <c16:uniqueId val="{00000000-FF11-4750-8384-29D7D3FFF5C7}"/>
            </c:ext>
          </c:extLst>
        </c:ser>
        <c:dLbls>
          <c:showLegendKey val="0"/>
          <c:showVal val="0"/>
          <c:showCatName val="0"/>
          <c:showSerName val="0"/>
          <c:showPercent val="0"/>
          <c:showBubbleSize val="0"/>
        </c:dLbls>
        <c:gapWidth val="219"/>
        <c:overlap val="-27"/>
        <c:axId val="1209448383"/>
        <c:axId val="1209448863"/>
      </c:barChart>
      <c:catAx>
        <c:axId val="12094483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09448863"/>
        <c:crosses val="autoZero"/>
        <c:auto val="1"/>
        <c:lblAlgn val="ctr"/>
        <c:lblOffset val="100"/>
        <c:noMultiLvlLbl val="0"/>
      </c:catAx>
      <c:valAx>
        <c:axId val="120944886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aseline="0"/>
                  <a:t>bbl / 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094483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'Chart-total annual volume'!$B$1</c:f>
              <c:strCache>
                <c:ptCount val="1"/>
                <c:pt idx="0">
                  <c:v>Total Annual Permitted Injection Volume (bbl/d) for New Permits</c:v>
                </c:pt>
              </c:strCache>
            </c:strRef>
          </c:tx>
          <c:spPr>
            <a:solidFill>
              <a:schemeClr val="accent1"/>
            </a:solidFill>
            <a:ln>
              <a:noFill/>
            </a:ln>
            <a:effectLst/>
          </c:spPr>
          <c:invertIfNegative val="0"/>
          <c:cat>
            <c:numRef>
              <c:f>'Chart-total annual volume'!$A$2:$A$83</c:f>
              <c:numCache>
                <c:formatCode>General</c:formatCode>
                <c:ptCount val="82"/>
                <c:pt idx="0">
                  <c:v>1942</c:v>
                </c:pt>
                <c:pt idx="1">
                  <c:v>1943</c:v>
                </c:pt>
                <c:pt idx="2">
                  <c:v>1945</c:v>
                </c:pt>
                <c:pt idx="3">
                  <c:v>1946</c:v>
                </c:pt>
                <c:pt idx="4">
                  <c:v>1947</c:v>
                </c:pt>
                <c:pt idx="5">
                  <c:v>1948</c:v>
                </c:pt>
                <c:pt idx="6">
                  <c:v>1949</c:v>
                </c:pt>
                <c:pt idx="7">
                  <c:v>1950</c:v>
                </c:pt>
                <c:pt idx="8">
                  <c:v>1951</c:v>
                </c:pt>
                <c:pt idx="9">
                  <c:v>1952</c:v>
                </c:pt>
                <c:pt idx="10">
                  <c:v>1953</c:v>
                </c:pt>
                <c:pt idx="11">
                  <c:v>1954</c:v>
                </c:pt>
                <c:pt idx="12">
                  <c:v>1955</c:v>
                </c:pt>
                <c:pt idx="13">
                  <c:v>1956</c:v>
                </c:pt>
                <c:pt idx="14">
                  <c:v>1957</c:v>
                </c:pt>
                <c:pt idx="15">
                  <c:v>1958</c:v>
                </c:pt>
                <c:pt idx="16">
                  <c:v>1959</c:v>
                </c:pt>
                <c:pt idx="17">
                  <c:v>1960</c:v>
                </c:pt>
                <c:pt idx="18">
                  <c:v>1961</c:v>
                </c:pt>
                <c:pt idx="19">
                  <c:v>1962</c:v>
                </c:pt>
                <c:pt idx="20">
                  <c:v>1963</c:v>
                </c:pt>
                <c:pt idx="21">
                  <c:v>1964</c:v>
                </c:pt>
                <c:pt idx="22">
                  <c:v>1965</c:v>
                </c:pt>
                <c:pt idx="23">
                  <c:v>1966</c:v>
                </c:pt>
                <c:pt idx="24">
                  <c:v>1967</c:v>
                </c:pt>
                <c:pt idx="25">
                  <c:v>1968</c:v>
                </c:pt>
                <c:pt idx="26">
                  <c:v>1969</c:v>
                </c:pt>
                <c:pt idx="27">
                  <c:v>1970</c:v>
                </c:pt>
                <c:pt idx="28">
                  <c:v>1971</c:v>
                </c:pt>
                <c:pt idx="29">
                  <c:v>1972</c:v>
                </c:pt>
                <c:pt idx="30">
                  <c:v>1973</c:v>
                </c:pt>
                <c:pt idx="31">
                  <c:v>1974</c:v>
                </c:pt>
                <c:pt idx="32">
                  <c:v>1975</c:v>
                </c:pt>
                <c:pt idx="33">
                  <c:v>1976</c:v>
                </c:pt>
                <c:pt idx="34">
                  <c:v>1977</c:v>
                </c:pt>
                <c:pt idx="35">
                  <c:v>1978</c:v>
                </c:pt>
                <c:pt idx="36">
                  <c:v>1979</c:v>
                </c:pt>
                <c:pt idx="37">
                  <c:v>1980</c:v>
                </c:pt>
                <c:pt idx="38">
                  <c:v>1981</c:v>
                </c:pt>
                <c:pt idx="39">
                  <c:v>1982</c:v>
                </c:pt>
                <c:pt idx="40">
                  <c:v>1983</c:v>
                </c:pt>
                <c:pt idx="41">
                  <c:v>1984</c:v>
                </c:pt>
                <c:pt idx="42">
                  <c:v>1985</c:v>
                </c:pt>
                <c:pt idx="43">
                  <c:v>1986</c:v>
                </c:pt>
                <c:pt idx="44">
                  <c:v>1987</c:v>
                </c:pt>
                <c:pt idx="45">
                  <c:v>1988</c:v>
                </c:pt>
                <c:pt idx="46">
                  <c:v>1989</c:v>
                </c:pt>
                <c:pt idx="47">
                  <c:v>1990</c:v>
                </c:pt>
                <c:pt idx="48">
                  <c:v>1991</c:v>
                </c:pt>
                <c:pt idx="49">
                  <c:v>1992</c:v>
                </c:pt>
                <c:pt idx="50">
                  <c:v>1993</c:v>
                </c:pt>
                <c:pt idx="51">
                  <c:v>1994</c:v>
                </c:pt>
                <c:pt idx="52">
                  <c:v>1995</c:v>
                </c:pt>
                <c:pt idx="53">
                  <c:v>1996</c:v>
                </c:pt>
                <c:pt idx="54">
                  <c:v>1997</c:v>
                </c:pt>
                <c:pt idx="55">
                  <c:v>1998</c:v>
                </c:pt>
                <c:pt idx="56">
                  <c:v>1999</c:v>
                </c:pt>
                <c:pt idx="57">
                  <c:v>2000</c:v>
                </c:pt>
                <c:pt idx="58">
                  <c:v>2001</c:v>
                </c:pt>
                <c:pt idx="59">
                  <c:v>2002</c:v>
                </c:pt>
                <c:pt idx="60">
                  <c:v>2003</c:v>
                </c:pt>
                <c:pt idx="61">
                  <c:v>2004</c:v>
                </c:pt>
                <c:pt idx="62">
                  <c:v>2005</c:v>
                </c:pt>
                <c:pt idx="63">
                  <c:v>2006</c:v>
                </c:pt>
                <c:pt idx="64">
                  <c:v>2007</c:v>
                </c:pt>
                <c:pt idx="65">
                  <c:v>2008</c:v>
                </c:pt>
                <c:pt idx="66">
                  <c:v>2009</c:v>
                </c:pt>
                <c:pt idx="67">
                  <c:v>2010</c:v>
                </c:pt>
                <c:pt idx="68">
                  <c:v>2011</c:v>
                </c:pt>
                <c:pt idx="69">
                  <c:v>2012</c:v>
                </c:pt>
                <c:pt idx="70">
                  <c:v>2013</c:v>
                </c:pt>
                <c:pt idx="71">
                  <c:v>2014</c:v>
                </c:pt>
                <c:pt idx="72">
                  <c:v>2015</c:v>
                </c:pt>
                <c:pt idx="73">
                  <c:v>2016</c:v>
                </c:pt>
                <c:pt idx="74">
                  <c:v>2017</c:v>
                </c:pt>
                <c:pt idx="75">
                  <c:v>2018</c:v>
                </c:pt>
                <c:pt idx="76">
                  <c:v>2019</c:v>
                </c:pt>
                <c:pt idx="77">
                  <c:v>2020</c:v>
                </c:pt>
                <c:pt idx="78">
                  <c:v>2021</c:v>
                </c:pt>
                <c:pt idx="79">
                  <c:v>2022</c:v>
                </c:pt>
                <c:pt idx="80">
                  <c:v>2023</c:v>
                </c:pt>
                <c:pt idx="81">
                  <c:v>2024</c:v>
                </c:pt>
              </c:numCache>
            </c:numRef>
          </c:cat>
          <c:val>
            <c:numRef>
              <c:f>'Chart-total annual volume'!$B$2:$B$83</c:f>
              <c:numCache>
                <c:formatCode>#,##0</c:formatCode>
                <c:ptCount val="82"/>
                <c:pt idx="0">
                  <c:v>0</c:v>
                </c:pt>
                <c:pt idx="1">
                  <c:v>0</c:v>
                </c:pt>
                <c:pt idx="2">
                  <c:v>0</c:v>
                </c:pt>
                <c:pt idx="3">
                  <c:v>17810</c:v>
                </c:pt>
                <c:pt idx="4">
                  <c:v>1600</c:v>
                </c:pt>
                <c:pt idx="5">
                  <c:v>17530</c:v>
                </c:pt>
                <c:pt idx="6">
                  <c:v>2235</c:v>
                </c:pt>
                <c:pt idx="7">
                  <c:v>5940</c:v>
                </c:pt>
                <c:pt idx="8">
                  <c:v>16790</c:v>
                </c:pt>
                <c:pt idx="9">
                  <c:v>14802</c:v>
                </c:pt>
                <c:pt idx="10">
                  <c:v>16057</c:v>
                </c:pt>
                <c:pt idx="11">
                  <c:v>37270</c:v>
                </c:pt>
                <c:pt idx="12">
                  <c:v>50595</c:v>
                </c:pt>
                <c:pt idx="13">
                  <c:v>68300</c:v>
                </c:pt>
                <c:pt idx="14">
                  <c:v>20140</c:v>
                </c:pt>
                <c:pt idx="15">
                  <c:v>29794</c:v>
                </c:pt>
                <c:pt idx="16">
                  <c:v>23493</c:v>
                </c:pt>
                <c:pt idx="17">
                  <c:v>28465</c:v>
                </c:pt>
                <c:pt idx="18">
                  <c:v>28786</c:v>
                </c:pt>
                <c:pt idx="19">
                  <c:v>48250</c:v>
                </c:pt>
                <c:pt idx="20">
                  <c:v>115991</c:v>
                </c:pt>
                <c:pt idx="21">
                  <c:v>81588</c:v>
                </c:pt>
                <c:pt idx="22">
                  <c:v>295588</c:v>
                </c:pt>
                <c:pt idx="23">
                  <c:v>134115</c:v>
                </c:pt>
                <c:pt idx="24">
                  <c:v>191091</c:v>
                </c:pt>
                <c:pt idx="25">
                  <c:v>337942</c:v>
                </c:pt>
                <c:pt idx="26">
                  <c:v>287683</c:v>
                </c:pt>
                <c:pt idx="27">
                  <c:v>202098</c:v>
                </c:pt>
                <c:pt idx="28">
                  <c:v>307340</c:v>
                </c:pt>
                <c:pt idx="29">
                  <c:v>388804</c:v>
                </c:pt>
                <c:pt idx="30">
                  <c:v>340105</c:v>
                </c:pt>
                <c:pt idx="31">
                  <c:v>459748</c:v>
                </c:pt>
                <c:pt idx="32">
                  <c:v>440787</c:v>
                </c:pt>
                <c:pt idx="33">
                  <c:v>1127759</c:v>
                </c:pt>
                <c:pt idx="34">
                  <c:v>981676</c:v>
                </c:pt>
                <c:pt idx="35">
                  <c:v>897935</c:v>
                </c:pt>
                <c:pt idx="36">
                  <c:v>987456</c:v>
                </c:pt>
                <c:pt idx="37">
                  <c:v>930626</c:v>
                </c:pt>
                <c:pt idx="38">
                  <c:v>1208599</c:v>
                </c:pt>
                <c:pt idx="39">
                  <c:v>1387015</c:v>
                </c:pt>
                <c:pt idx="40">
                  <c:v>1183820</c:v>
                </c:pt>
                <c:pt idx="41">
                  <c:v>1317907</c:v>
                </c:pt>
                <c:pt idx="42">
                  <c:v>1065604</c:v>
                </c:pt>
                <c:pt idx="43">
                  <c:v>1080790</c:v>
                </c:pt>
                <c:pt idx="44">
                  <c:v>1228350</c:v>
                </c:pt>
                <c:pt idx="45">
                  <c:v>1032770</c:v>
                </c:pt>
                <c:pt idx="46">
                  <c:v>1076645</c:v>
                </c:pt>
                <c:pt idx="47">
                  <c:v>1405934</c:v>
                </c:pt>
                <c:pt idx="48">
                  <c:v>2034487</c:v>
                </c:pt>
                <c:pt idx="49">
                  <c:v>1585653</c:v>
                </c:pt>
                <c:pt idx="50">
                  <c:v>2988727</c:v>
                </c:pt>
                <c:pt idx="51">
                  <c:v>2390462</c:v>
                </c:pt>
                <c:pt idx="52">
                  <c:v>3038310</c:v>
                </c:pt>
                <c:pt idx="53">
                  <c:v>1520403</c:v>
                </c:pt>
                <c:pt idx="54">
                  <c:v>2230405</c:v>
                </c:pt>
                <c:pt idx="55">
                  <c:v>1414635</c:v>
                </c:pt>
                <c:pt idx="56">
                  <c:v>1074359</c:v>
                </c:pt>
                <c:pt idx="57">
                  <c:v>1290905</c:v>
                </c:pt>
                <c:pt idx="58">
                  <c:v>1460330</c:v>
                </c:pt>
                <c:pt idx="59">
                  <c:v>1456380</c:v>
                </c:pt>
                <c:pt idx="60">
                  <c:v>1260904</c:v>
                </c:pt>
                <c:pt idx="61">
                  <c:v>1580765</c:v>
                </c:pt>
                <c:pt idx="62">
                  <c:v>2558166</c:v>
                </c:pt>
                <c:pt idx="63">
                  <c:v>2752525</c:v>
                </c:pt>
                <c:pt idx="64">
                  <c:v>3748410</c:v>
                </c:pt>
                <c:pt idx="65">
                  <c:v>5344005</c:v>
                </c:pt>
                <c:pt idx="66">
                  <c:v>4257565</c:v>
                </c:pt>
                <c:pt idx="67">
                  <c:v>2992550</c:v>
                </c:pt>
                <c:pt idx="68">
                  <c:v>7429645</c:v>
                </c:pt>
                <c:pt idx="69">
                  <c:v>8665725</c:v>
                </c:pt>
                <c:pt idx="70">
                  <c:v>10403760</c:v>
                </c:pt>
                <c:pt idx="71">
                  <c:v>15133379</c:v>
                </c:pt>
                <c:pt idx="72">
                  <c:v>11522990</c:v>
                </c:pt>
                <c:pt idx="73">
                  <c:v>7902000</c:v>
                </c:pt>
                <c:pt idx="74">
                  <c:v>8795449</c:v>
                </c:pt>
                <c:pt idx="75">
                  <c:v>12206425</c:v>
                </c:pt>
                <c:pt idx="76">
                  <c:v>21347620</c:v>
                </c:pt>
                <c:pt idx="77">
                  <c:v>15600148</c:v>
                </c:pt>
                <c:pt idx="78">
                  <c:v>10098252</c:v>
                </c:pt>
                <c:pt idx="79">
                  <c:v>13628180</c:v>
                </c:pt>
                <c:pt idx="80">
                  <c:v>10645235</c:v>
                </c:pt>
                <c:pt idx="81">
                  <c:v>8970170</c:v>
                </c:pt>
              </c:numCache>
            </c:numRef>
          </c:val>
          <c:extLst>
            <c:ext xmlns:c16="http://schemas.microsoft.com/office/drawing/2014/chart" uri="{C3380CC4-5D6E-409C-BE32-E72D297353CC}">
              <c16:uniqueId val="{00000000-6080-49F5-9F43-985240FAF98C}"/>
            </c:ext>
          </c:extLst>
        </c:ser>
        <c:dLbls>
          <c:showLegendKey val="0"/>
          <c:showVal val="0"/>
          <c:showCatName val="0"/>
          <c:showSerName val="0"/>
          <c:showPercent val="0"/>
          <c:showBubbleSize val="0"/>
        </c:dLbls>
        <c:gapWidth val="219"/>
        <c:overlap val="-27"/>
        <c:axId val="1519732736"/>
        <c:axId val="1519730336"/>
      </c:barChart>
      <c:catAx>
        <c:axId val="1519732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19730336"/>
        <c:crosses val="autoZero"/>
        <c:auto val="1"/>
        <c:lblAlgn val="ctr"/>
        <c:lblOffset val="100"/>
        <c:noMultiLvlLbl val="0"/>
      </c:catAx>
      <c:valAx>
        <c:axId val="15197303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bbl / 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197327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Average Permitted Maximum Surface Injection Pressure (psi) for New Permits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'chart-avg max inj pres'!$B$1</c:f>
              <c:strCache>
                <c:ptCount val="1"/>
                <c:pt idx="0">
                  <c:v>Average Permitted Maximum Injection Pressure (psi) for New Permits</c:v>
                </c:pt>
              </c:strCache>
            </c:strRef>
          </c:tx>
          <c:spPr>
            <a:solidFill>
              <a:schemeClr val="accent1"/>
            </a:solidFill>
            <a:ln>
              <a:noFill/>
            </a:ln>
            <a:effectLst/>
          </c:spPr>
          <c:invertIfNegative val="0"/>
          <c:cat>
            <c:numRef>
              <c:f>'chart-avg max inj pres'!$A$2:$A$83</c:f>
              <c:numCache>
                <c:formatCode>General</c:formatCode>
                <c:ptCount val="82"/>
                <c:pt idx="0">
                  <c:v>1942</c:v>
                </c:pt>
                <c:pt idx="1">
                  <c:v>1943</c:v>
                </c:pt>
                <c:pt idx="2">
                  <c:v>1945</c:v>
                </c:pt>
                <c:pt idx="3">
                  <c:v>1946</c:v>
                </c:pt>
                <c:pt idx="4">
                  <c:v>1947</c:v>
                </c:pt>
                <c:pt idx="5">
                  <c:v>1948</c:v>
                </c:pt>
                <c:pt idx="6">
                  <c:v>1949</c:v>
                </c:pt>
                <c:pt idx="7">
                  <c:v>1950</c:v>
                </c:pt>
                <c:pt idx="8">
                  <c:v>1951</c:v>
                </c:pt>
                <c:pt idx="9">
                  <c:v>1952</c:v>
                </c:pt>
                <c:pt idx="10">
                  <c:v>1953</c:v>
                </c:pt>
                <c:pt idx="11">
                  <c:v>1954</c:v>
                </c:pt>
                <c:pt idx="12">
                  <c:v>1955</c:v>
                </c:pt>
                <c:pt idx="13">
                  <c:v>1956</c:v>
                </c:pt>
                <c:pt idx="14">
                  <c:v>1957</c:v>
                </c:pt>
                <c:pt idx="15">
                  <c:v>1958</c:v>
                </c:pt>
                <c:pt idx="16">
                  <c:v>1959</c:v>
                </c:pt>
                <c:pt idx="17">
                  <c:v>1960</c:v>
                </c:pt>
                <c:pt idx="18">
                  <c:v>1961</c:v>
                </c:pt>
                <c:pt idx="19">
                  <c:v>1962</c:v>
                </c:pt>
                <c:pt idx="20">
                  <c:v>1963</c:v>
                </c:pt>
                <c:pt idx="21">
                  <c:v>1964</c:v>
                </c:pt>
                <c:pt idx="22">
                  <c:v>1965</c:v>
                </c:pt>
                <c:pt idx="23">
                  <c:v>1966</c:v>
                </c:pt>
                <c:pt idx="24">
                  <c:v>1967</c:v>
                </c:pt>
                <c:pt idx="25">
                  <c:v>1968</c:v>
                </c:pt>
                <c:pt idx="26">
                  <c:v>1969</c:v>
                </c:pt>
                <c:pt idx="27">
                  <c:v>1970</c:v>
                </c:pt>
                <c:pt idx="28">
                  <c:v>1971</c:v>
                </c:pt>
                <c:pt idx="29">
                  <c:v>1972</c:v>
                </c:pt>
                <c:pt idx="30">
                  <c:v>1973</c:v>
                </c:pt>
                <c:pt idx="31">
                  <c:v>1974</c:v>
                </c:pt>
                <c:pt idx="32">
                  <c:v>1975</c:v>
                </c:pt>
                <c:pt idx="33">
                  <c:v>1976</c:v>
                </c:pt>
                <c:pt idx="34">
                  <c:v>1977</c:v>
                </c:pt>
                <c:pt idx="35">
                  <c:v>1978</c:v>
                </c:pt>
                <c:pt idx="36">
                  <c:v>1979</c:v>
                </c:pt>
                <c:pt idx="37">
                  <c:v>1980</c:v>
                </c:pt>
                <c:pt idx="38">
                  <c:v>1981</c:v>
                </c:pt>
                <c:pt idx="39">
                  <c:v>1982</c:v>
                </c:pt>
                <c:pt idx="40">
                  <c:v>1983</c:v>
                </c:pt>
                <c:pt idx="41">
                  <c:v>1984</c:v>
                </c:pt>
                <c:pt idx="42">
                  <c:v>1985</c:v>
                </c:pt>
                <c:pt idx="43">
                  <c:v>1986</c:v>
                </c:pt>
                <c:pt idx="44">
                  <c:v>1987</c:v>
                </c:pt>
                <c:pt idx="45">
                  <c:v>1988</c:v>
                </c:pt>
                <c:pt idx="46">
                  <c:v>1989</c:v>
                </c:pt>
                <c:pt idx="47">
                  <c:v>1990</c:v>
                </c:pt>
                <c:pt idx="48">
                  <c:v>1991</c:v>
                </c:pt>
                <c:pt idx="49">
                  <c:v>1992</c:v>
                </c:pt>
                <c:pt idx="50">
                  <c:v>1993</c:v>
                </c:pt>
                <c:pt idx="51">
                  <c:v>1994</c:v>
                </c:pt>
                <c:pt idx="52">
                  <c:v>1995</c:v>
                </c:pt>
                <c:pt idx="53">
                  <c:v>1996</c:v>
                </c:pt>
                <c:pt idx="54">
                  <c:v>1997</c:v>
                </c:pt>
                <c:pt idx="55">
                  <c:v>1998</c:v>
                </c:pt>
                <c:pt idx="56">
                  <c:v>1999</c:v>
                </c:pt>
                <c:pt idx="57">
                  <c:v>2000</c:v>
                </c:pt>
                <c:pt idx="58">
                  <c:v>2001</c:v>
                </c:pt>
                <c:pt idx="59">
                  <c:v>2002</c:v>
                </c:pt>
                <c:pt idx="60">
                  <c:v>2003</c:v>
                </c:pt>
                <c:pt idx="61">
                  <c:v>2004</c:v>
                </c:pt>
                <c:pt idx="62">
                  <c:v>2005</c:v>
                </c:pt>
                <c:pt idx="63">
                  <c:v>2006</c:v>
                </c:pt>
                <c:pt idx="64">
                  <c:v>2007</c:v>
                </c:pt>
                <c:pt idx="65">
                  <c:v>2008</c:v>
                </c:pt>
                <c:pt idx="66">
                  <c:v>2009</c:v>
                </c:pt>
                <c:pt idx="67">
                  <c:v>2010</c:v>
                </c:pt>
                <c:pt idx="68">
                  <c:v>2011</c:v>
                </c:pt>
                <c:pt idx="69">
                  <c:v>2012</c:v>
                </c:pt>
                <c:pt idx="70">
                  <c:v>2013</c:v>
                </c:pt>
                <c:pt idx="71">
                  <c:v>2014</c:v>
                </c:pt>
                <c:pt idx="72">
                  <c:v>2015</c:v>
                </c:pt>
                <c:pt idx="73">
                  <c:v>2016</c:v>
                </c:pt>
                <c:pt idx="74">
                  <c:v>2017</c:v>
                </c:pt>
                <c:pt idx="75">
                  <c:v>2018</c:v>
                </c:pt>
                <c:pt idx="76">
                  <c:v>2019</c:v>
                </c:pt>
                <c:pt idx="77">
                  <c:v>2020</c:v>
                </c:pt>
                <c:pt idx="78">
                  <c:v>2021</c:v>
                </c:pt>
                <c:pt idx="79">
                  <c:v>2022</c:v>
                </c:pt>
                <c:pt idx="80">
                  <c:v>2023</c:v>
                </c:pt>
                <c:pt idx="81">
                  <c:v>2024</c:v>
                </c:pt>
              </c:numCache>
            </c:numRef>
          </c:cat>
          <c:val>
            <c:numRef>
              <c:f>'chart-avg max inj pres'!$B$2:$B$83</c:f>
              <c:numCache>
                <c:formatCode>General</c:formatCode>
                <c:ptCount val="82"/>
                <c:pt idx="3" formatCode="#,##0">
                  <c:v>286.66666666666669</c:v>
                </c:pt>
                <c:pt idx="4" formatCode="#,##0">
                  <c:v>720</c:v>
                </c:pt>
                <c:pt idx="5" formatCode="#,##0">
                  <c:v>517.5</c:v>
                </c:pt>
                <c:pt idx="6" formatCode="#,##0">
                  <c:v>620</c:v>
                </c:pt>
                <c:pt idx="7" formatCode="#,##0">
                  <c:v>310</c:v>
                </c:pt>
                <c:pt idx="8" formatCode="#,##0">
                  <c:v>782.85714285714289</c:v>
                </c:pt>
                <c:pt idx="9" formatCode="#,##0">
                  <c:v>311.10000000000002</c:v>
                </c:pt>
                <c:pt idx="10" formatCode="#,##0">
                  <c:v>408.66666666666669</c:v>
                </c:pt>
                <c:pt idx="11" formatCode="#,##0">
                  <c:v>585.71428571428567</c:v>
                </c:pt>
                <c:pt idx="12" formatCode="#,##0">
                  <c:v>301.66666666666669</c:v>
                </c:pt>
                <c:pt idx="13" formatCode="#,##0">
                  <c:v>519.76190476190482</c:v>
                </c:pt>
                <c:pt idx="14" formatCode="#,##0">
                  <c:v>445.3</c:v>
                </c:pt>
                <c:pt idx="15" formatCode="#,##0">
                  <c:v>768.62068965517244</c:v>
                </c:pt>
                <c:pt idx="16" formatCode="#,##0">
                  <c:v>329.80769230769232</c:v>
                </c:pt>
                <c:pt idx="17" formatCode="#,##0">
                  <c:v>655.58823529411768</c:v>
                </c:pt>
                <c:pt idx="18" formatCode="#,##0">
                  <c:v>578.98305084745766</c:v>
                </c:pt>
                <c:pt idx="19" formatCode="#,##0">
                  <c:v>445.64705882352939</c:v>
                </c:pt>
                <c:pt idx="20" formatCode="#,##0">
                  <c:v>1026.1680672268908</c:v>
                </c:pt>
                <c:pt idx="21" formatCode="#,##0">
                  <c:v>816.22471910112358</c:v>
                </c:pt>
                <c:pt idx="22" formatCode="#,##0">
                  <c:v>763.62595419847332</c:v>
                </c:pt>
                <c:pt idx="23" formatCode="#,##0">
                  <c:v>900.30215827338134</c:v>
                </c:pt>
                <c:pt idx="24" formatCode="#,##0">
                  <c:v>939.25657894736844</c:v>
                </c:pt>
                <c:pt idx="25" formatCode="#,##0">
                  <c:v>777.57547169811323</c:v>
                </c:pt>
                <c:pt idx="26" formatCode="#,##0">
                  <c:v>848.68852459016398</c:v>
                </c:pt>
                <c:pt idx="27" formatCode="#,##0">
                  <c:v>764.19708029197079</c:v>
                </c:pt>
                <c:pt idx="28" formatCode="#,##0">
                  <c:v>703.85119047619048</c:v>
                </c:pt>
                <c:pt idx="29" formatCode="#,##0">
                  <c:v>707.91578947368419</c:v>
                </c:pt>
                <c:pt idx="30" formatCode="#,##0">
                  <c:v>768.9473684210526</c:v>
                </c:pt>
                <c:pt idx="31" formatCode="#,##0">
                  <c:v>794.90049751243782</c:v>
                </c:pt>
                <c:pt idx="32" formatCode="#,##0">
                  <c:v>741.32692307692309</c:v>
                </c:pt>
                <c:pt idx="33" formatCode="#,##0">
                  <c:v>641.79473684210529</c:v>
                </c:pt>
                <c:pt idx="34" formatCode="#,##0">
                  <c:v>825.05</c:v>
                </c:pt>
                <c:pt idx="35" formatCode="#,##0">
                  <c:v>732.25100401606426</c:v>
                </c:pt>
                <c:pt idx="36" formatCode="#,##0">
                  <c:v>764.01793721973092</c:v>
                </c:pt>
                <c:pt idx="37" formatCode="#,##0">
                  <c:v>747.67048054919906</c:v>
                </c:pt>
                <c:pt idx="38" formatCode="#,##0">
                  <c:v>830.70588235294122</c:v>
                </c:pt>
                <c:pt idx="39" formatCode="#,##0">
                  <c:v>818.5415162454874</c:v>
                </c:pt>
                <c:pt idx="40" formatCode="#,##0">
                  <c:v>874.56806722689078</c:v>
                </c:pt>
                <c:pt idx="41" formatCode="#,##0">
                  <c:v>972.99043062200963</c:v>
                </c:pt>
                <c:pt idx="42" formatCode="#,##0">
                  <c:v>908.87942122186496</c:v>
                </c:pt>
                <c:pt idx="43" formatCode="#,##0">
                  <c:v>920.91161178509537</c:v>
                </c:pt>
                <c:pt idx="44" formatCode="#,##0">
                  <c:v>1115.9296148738381</c:v>
                </c:pt>
                <c:pt idx="45" formatCode="#,##0">
                  <c:v>928.003696857671</c:v>
                </c:pt>
                <c:pt idx="46" formatCode="#,##0">
                  <c:v>982.08277404921705</c:v>
                </c:pt>
                <c:pt idx="47" formatCode="#,##0">
                  <c:v>1004.1583166332665</c:v>
                </c:pt>
                <c:pt idx="48" formatCode="#,##0">
                  <c:v>1067.3508474576272</c:v>
                </c:pt>
                <c:pt idx="49" formatCode="#,##0">
                  <c:v>1160.1906412478336</c:v>
                </c:pt>
                <c:pt idx="50" formatCode="#,##0">
                  <c:v>1192.9812583668006</c:v>
                </c:pt>
                <c:pt idx="51" formatCode="#,##0">
                  <c:v>1228.8868852459016</c:v>
                </c:pt>
                <c:pt idx="52" formatCode="#,##0">
                  <c:v>1318.0343642611683</c:v>
                </c:pt>
                <c:pt idx="53" formatCode="#,##0">
                  <c:v>1292.4604166666666</c:v>
                </c:pt>
                <c:pt idx="54" formatCode="#,##0">
                  <c:v>1365.4059196617336</c:v>
                </c:pt>
                <c:pt idx="55" formatCode="#,##0">
                  <c:v>1274.580547112462</c:v>
                </c:pt>
                <c:pt idx="56" formatCode="#,##0">
                  <c:v>1231.3675496688741</c:v>
                </c:pt>
                <c:pt idx="57" formatCode="#,##0">
                  <c:v>1472.3641618497111</c:v>
                </c:pt>
                <c:pt idx="58" formatCode="#,##0">
                  <c:v>1366.6784660766962</c:v>
                </c:pt>
                <c:pt idx="59" formatCode="#,##0">
                  <c:v>1400.2426666666668</c:v>
                </c:pt>
                <c:pt idx="60" formatCode="#,##0">
                  <c:v>1358.543973941368</c:v>
                </c:pt>
                <c:pt idx="61" formatCode="#,##0">
                  <c:v>1516.622950819672</c:v>
                </c:pt>
                <c:pt idx="62" formatCode="#,##0">
                  <c:v>1616.16</c:v>
                </c:pt>
                <c:pt idx="63" formatCode="#,##0">
                  <c:v>1736.4790575916231</c:v>
                </c:pt>
                <c:pt idx="64" formatCode="#,##0">
                  <c:v>1760.2666666666667</c:v>
                </c:pt>
                <c:pt idx="65" formatCode="#,##0">
                  <c:v>1566.8432343234324</c:v>
                </c:pt>
                <c:pt idx="66" formatCode="#,##0">
                  <c:v>1620.320353982301</c:v>
                </c:pt>
                <c:pt idx="67" formatCode="#,##0">
                  <c:v>1790.5300859598854</c:v>
                </c:pt>
                <c:pt idx="68" formatCode="#,##0">
                  <c:v>1932.8764880952381</c:v>
                </c:pt>
                <c:pt idx="69" formatCode="#,##0">
                  <c:v>1970.3781291172595</c:v>
                </c:pt>
                <c:pt idx="70" formatCode="#,##0">
                  <c:v>2100.801488833747</c:v>
                </c:pt>
                <c:pt idx="71" formatCode="#,##0">
                  <c:v>2192.1704081632652</c:v>
                </c:pt>
                <c:pt idx="72" formatCode="#,##0">
                  <c:v>2343.5720399429388</c:v>
                </c:pt>
                <c:pt idx="73" formatCode="#,##0">
                  <c:v>2216.9383429672448</c:v>
                </c:pt>
                <c:pt idx="74" formatCode="#,##0">
                  <c:v>2492.783505154639</c:v>
                </c:pt>
                <c:pt idx="75" formatCode="#,##0">
                  <c:v>2514.4050235478808</c:v>
                </c:pt>
                <c:pt idx="76" formatCode="#,##0">
                  <c:v>2548.4487179487178</c:v>
                </c:pt>
                <c:pt idx="77" formatCode="#,##0">
                  <c:v>2291.3567164179103</c:v>
                </c:pt>
                <c:pt idx="78" formatCode="#,##0">
                  <c:v>2278.3134020618559</c:v>
                </c:pt>
                <c:pt idx="79" formatCode="#,##0">
                  <c:v>2177.9503759398494</c:v>
                </c:pt>
                <c:pt idx="80" formatCode="#,##0">
                  <c:v>2055.96875</c:v>
                </c:pt>
                <c:pt idx="81" formatCode="#,##0">
                  <c:v>1990.0371229698376</c:v>
                </c:pt>
              </c:numCache>
            </c:numRef>
          </c:val>
          <c:extLst>
            <c:ext xmlns:c16="http://schemas.microsoft.com/office/drawing/2014/chart" uri="{C3380CC4-5D6E-409C-BE32-E72D297353CC}">
              <c16:uniqueId val="{00000000-A037-4437-8C7E-60A2BC8478AA}"/>
            </c:ext>
          </c:extLst>
        </c:ser>
        <c:dLbls>
          <c:showLegendKey val="0"/>
          <c:showVal val="0"/>
          <c:showCatName val="0"/>
          <c:showSerName val="0"/>
          <c:showPercent val="0"/>
          <c:showBubbleSize val="0"/>
        </c:dLbls>
        <c:gapWidth val="219"/>
        <c:overlap val="-27"/>
        <c:axId val="1519095135"/>
        <c:axId val="1519096095"/>
      </c:barChart>
      <c:catAx>
        <c:axId val="15190951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19096095"/>
        <c:crosses val="autoZero"/>
        <c:auto val="1"/>
        <c:lblAlgn val="ctr"/>
        <c:lblOffset val="100"/>
        <c:noMultiLvlLbl val="0"/>
      </c:catAx>
      <c:valAx>
        <c:axId val="151909609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psi</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1909513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'chart-avg Pressure_gradient_liq'!$B$1</c:f>
              <c:strCache>
                <c:ptCount val="1"/>
                <c:pt idx="0">
                  <c:v>Average Permitted Maximum Surface Injection Pressure Gradient (psi/ft) for New Permits</c:v>
                </c:pt>
              </c:strCache>
            </c:strRef>
          </c:tx>
          <c:spPr>
            <a:solidFill>
              <a:schemeClr val="accent1"/>
            </a:solidFill>
            <a:ln>
              <a:noFill/>
            </a:ln>
            <a:effectLst/>
          </c:spPr>
          <c:invertIfNegative val="0"/>
          <c:cat>
            <c:numRef>
              <c:f>'chart-avg Pressure_gradient_liq'!$A$2:$A$83</c:f>
              <c:numCache>
                <c:formatCode>General</c:formatCode>
                <c:ptCount val="82"/>
                <c:pt idx="0">
                  <c:v>1942</c:v>
                </c:pt>
                <c:pt idx="1">
                  <c:v>1943</c:v>
                </c:pt>
                <c:pt idx="2">
                  <c:v>1945</c:v>
                </c:pt>
                <c:pt idx="3">
                  <c:v>1946</c:v>
                </c:pt>
                <c:pt idx="4">
                  <c:v>1947</c:v>
                </c:pt>
                <c:pt idx="5">
                  <c:v>1948</c:v>
                </c:pt>
                <c:pt idx="6">
                  <c:v>1949</c:v>
                </c:pt>
                <c:pt idx="7">
                  <c:v>1950</c:v>
                </c:pt>
                <c:pt idx="8">
                  <c:v>1951</c:v>
                </c:pt>
                <c:pt idx="9">
                  <c:v>1952</c:v>
                </c:pt>
                <c:pt idx="10">
                  <c:v>1953</c:v>
                </c:pt>
                <c:pt idx="11">
                  <c:v>1954</c:v>
                </c:pt>
                <c:pt idx="12">
                  <c:v>1955</c:v>
                </c:pt>
                <c:pt idx="13">
                  <c:v>1956</c:v>
                </c:pt>
                <c:pt idx="14">
                  <c:v>1957</c:v>
                </c:pt>
                <c:pt idx="15">
                  <c:v>1958</c:v>
                </c:pt>
                <c:pt idx="16">
                  <c:v>1959</c:v>
                </c:pt>
                <c:pt idx="17">
                  <c:v>1960</c:v>
                </c:pt>
                <c:pt idx="18">
                  <c:v>1961</c:v>
                </c:pt>
                <c:pt idx="19">
                  <c:v>1962</c:v>
                </c:pt>
                <c:pt idx="20">
                  <c:v>1963</c:v>
                </c:pt>
                <c:pt idx="21">
                  <c:v>1964</c:v>
                </c:pt>
                <c:pt idx="22">
                  <c:v>1965</c:v>
                </c:pt>
                <c:pt idx="23">
                  <c:v>1966</c:v>
                </c:pt>
                <c:pt idx="24">
                  <c:v>1967</c:v>
                </c:pt>
                <c:pt idx="25">
                  <c:v>1968</c:v>
                </c:pt>
                <c:pt idx="26">
                  <c:v>1969</c:v>
                </c:pt>
                <c:pt idx="27">
                  <c:v>1970</c:v>
                </c:pt>
                <c:pt idx="28">
                  <c:v>1971</c:v>
                </c:pt>
                <c:pt idx="29">
                  <c:v>1972</c:v>
                </c:pt>
                <c:pt idx="30">
                  <c:v>1973</c:v>
                </c:pt>
                <c:pt idx="31">
                  <c:v>1974</c:v>
                </c:pt>
                <c:pt idx="32">
                  <c:v>1975</c:v>
                </c:pt>
                <c:pt idx="33">
                  <c:v>1976</c:v>
                </c:pt>
                <c:pt idx="34">
                  <c:v>1977</c:v>
                </c:pt>
                <c:pt idx="35">
                  <c:v>1978</c:v>
                </c:pt>
                <c:pt idx="36">
                  <c:v>1979</c:v>
                </c:pt>
                <c:pt idx="37">
                  <c:v>1980</c:v>
                </c:pt>
                <c:pt idx="38">
                  <c:v>1981</c:v>
                </c:pt>
                <c:pt idx="39">
                  <c:v>1982</c:v>
                </c:pt>
                <c:pt idx="40">
                  <c:v>1983</c:v>
                </c:pt>
                <c:pt idx="41">
                  <c:v>1984</c:v>
                </c:pt>
                <c:pt idx="42">
                  <c:v>1985</c:v>
                </c:pt>
                <c:pt idx="43">
                  <c:v>1986</c:v>
                </c:pt>
                <c:pt idx="44">
                  <c:v>1987</c:v>
                </c:pt>
                <c:pt idx="45">
                  <c:v>1988</c:v>
                </c:pt>
                <c:pt idx="46">
                  <c:v>1989</c:v>
                </c:pt>
                <c:pt idx="47">
                  <c:v>1990</c:v>
                </c:pt>
                <c:pt idx="48">
                  <c:v>1991</c:v>
                </c:pt>
                <c:pt idx="49">
                  <c:v>1992</c:v>
                </c:pt>
                <c:pt idx="50">
                  <c:v>1993</c:v>
                </c:pt>
                <c:pt idx="51">
                  <c:v>1994</c:v>
                </c:pt>
                <c:pt idx="52">
                  <c:v>1995</c:v>
                </c:pt>
                <c:pt idx="53">
                  <c:v>1996</c:v>
                </c:pt>
                <c:pt idx="54">
                  <c:v>1997</c:v>
                </c:pt>
                <c:pt idx="55">
                  <c:v>1998</c:v>
                </c:pt>
                <c:pt idx="56">
                  <c:v>1999</c:v>
                </c:pt>
                <c:pt idx="57">
                  <c:v>2000</c:v>
                </c:pt>
                <c:pt idx="58">
                  <c:v>2001</c:v>
                </c:pt>
                <c:pt idx="59">
                  <c:v>2002</c:v>
                </c:pt>
                <c:pt idx="60">
                  <c:v>2003</c:v>
                </c:pt>
                <c:pt idx="61">
                  <c:v>2004</c:v>
                </c:pt>
                <c:pt idx="62">
                  <c:v>2005</c:v>
                </c:pt>
                <c:pt idx="63">
                  <c:v>2006</c:v>
                </c:pt>
                <c:pt idx="64">
                  <c:v>2007</c:v>
                </c:pt>
                <c:pt idx="65">
                  <c:v>2008</c:v>
                </c:pt>
                <c:pt idx="66">
                  <c:v>2009</c:v>
                </c:pt>
                <c:pt idx="67">
                  <c:v>2010</c:v>
                </c:pt>
                <c:pt idx="68">
                  <c:v>2011</c:v>
                </c:pt>
                <c:pt idx="69">
                  <c:v>2012</c:v>
                </c:pt>
                <c:pt idx="70">
                  <c:v>2013</c:v>
                </c:pt>
                <c:pt idx="71">
                  <c:v>2014</c:v>
                </c:pt>
                <c:pt idx="72">
                  <c:v>2015</c:v>
                </c:pt>
                <c:pt idx="73">
                  <c:v>2016</c:v>
                </c:pt>
                <c:pt idx="74">
                  <c:v>2017</c:v>
                </c:pt>
                <c:pt idx="75">
                  <c:v>2018</c:v>
                </c:pt>
                <c:pt idx="76">
                  <c:v>2019</c:v>
                </c:pt>
                <c:pt idx="77">
                  <c:v>2020</c:v>
                </c:pt>
                <c:pt idx="78">
                  <c:v>2021</c:v>
                </c:pt>
                <c:pt idx="79">
                  <c:v>2022</c:v>
                </c:pt>
                <c:pt idx="80">
                  <c:v>2023</c:v>
                </c:pt>
                <c:pt idx="81">
                  <c:v>2024</c:v>
                </c:pt>
              </c:numCache>
            </c:numRef>
          </c:cat>
          <c:val>
            <c:numRef>
              <c:f>'chart-avg Pressure_gradient_liq'!$B$2:$B$83</c:f>
              <c:numCache>
                <c:formatCode>0.000</c:formatCode>
                <c:ptCount val="82"/>
                <c:pt idx="0">
                  <c:v>0</c:v>
                </c:pt>
                <c:pt idx="1">
                  <c:v>0</c:v>
                </c:pt>
                <c:pt idx="2">
                  <c:v>0</c:v>
                </c:pt>
                <c:pt idx="3">
                  <c:v>9.3579978237214367E-2</c:v>
                </c:pt>
                <c:pt idx="4">
                  <c:v>0.14225032105107183</c:v>
                </c:pt>
                <c:pt idx="5">
                  <c:v>0.15172615993549807</c:v>
                </c:pt>
                <c:pt idx="6">
                  <c:v>0.12199921290830382</c:v>
                </c:pt>
                <c:pt idx="7">
                  <c:v>2.4660912453760789E-2</c:v>
                </c:pt>
                <c:pt idx="8">
                  <c:v>0.16357232404035579</c:v>
                </c:pt>
                <c:pt idx="9">
                  <c:v>0.12200956937799043</c:v>
                </c:pt>
                <c:pt idx="10">
                  <c:v>2.4713257675018648E-2</c:v>
                </c:pt>
                <c:pt idx="11">
                  <c:v>0.25102772675588209</c:v>
                </c:pt>
                <c:pt idx="12">
                  <c:v>0.1192947767342231</c:v>
                </c:pt>
                <c:pt idx="13">
                  <c:v>0.10795707432866822</c:v>
                </c:pt>
                <c:pt idx="14">
                  <c:v>0.17213320705850518</c:v>
                </c:pt>
                <c:pt idx="15">
                  <c:v>0.20138957906054336</c:v>
                </c:pt>
                <c:pt idx="16">
                  <c:v>8.2398839209355507E-2</c:v>
                </c:pt>
                <c:pt idx="17">
                  <c:v>0.19490228653871378</c:v>
                </c:pt>
                <c:pt idx="18">
                  <c:v>0.162713931189536</c:v>
                </c:pt>
                <c:pt idx="19">
                  <c:v>0.10488106741681918</c:v>
                </c:pt>
                <c:pt idx="20">
                  <c:v>0.23170877489255523</c:v>
                </c:pt>
                <c:pt idx="21">
                  <c:v>0.17392761715046401</c:v>
                </c:pt>
                <c:pt idx="22">
                  <c:v>0.18044482124174754</c:v>
                </c:pt>
                <c:pt idx="23">
                  <c:v>0.22187393067303993</c:v>
                </c:pt>
                <c:pt idx="24">
                  <c:v>0.24567897410481973</c:v>
                </c:pt>
                <c:pt idx="25">
                  <c:v>0.19965602858354023</c:v>
                </c:pt>
                <c:pt idx="26">
                  <c:v>0.20485229952674647</c:v>
                </c:pt>
                <c:pt idx="27">
                  <c:v>0.18879714067771852</c:v>
                </c:pt>
                <c:pt idx="28">
                  <c:v>0.18650887536632377</c:v>
                </c:pt>
                <c:pt idx="29">
                  <c:v>0.18424448310343411</c:v>
                </c:pt>
                <c:pt idx="30">
                  <c:v>0.19872293799826199</c:v>
                </c:pt>
                <c:pt idx="31">
                  <c:v>0.2217942044074267</c:v>
                </c:pt>
                <c:pt idx="32">
                  <c:v>0.230188634178674</c:v>
                </c:pt>
                <c:pt idx="33">
                  <c:v>0.18811813981472197</c:v>
                </c:pt>
                <c:pt idx="34">
                  <c:v>0.24040114546389074</c:v>
                </c:pt>
                <c:pt idx="35">
                  <c:v>0.23698767948196375</c:v>
                </c:pt>
                <c:pt idx="36">
                  <c:v>0.22682972127567089</c:v>
                </c:pt>
                <c:pt idx="37">
                  <c:v>0.24019007488021077</c:v>
                </c:pt>
                <c:pt idx="38">
                  <c:v>0.27211547249006002</c:v>
                </c:pt>
                <c:pt idx="39">
                  <c:v>0.24377135146903484</c:v>
                </c:pt>
                <c:pt idx="40">
                  <c:v>0.20825949351890538</c:v>
                </c:pt>
                <c:pt idx="41">
                  <c:v>0.19226872143262125</c:v>
                </c:pt>
                <c:pt idx="42">
                  <c:v>0.19490744427883905</c:v>
                </c:pt>
                <c:pt idx="43">
                  <c:v>0.21461364446898304</c:v>
                </c:pt>
                <c:pt idx="44">
                  <c:v>0.32842279126248691</c:v>
                </c:pt>
                <c:pt idx="45">
                  <c:v>0.29178266100207484</c:v>
                </c:pt>
                <c:pt idx="46">
                  <c:v>0.2878874920485025</c:v>
                </c:pt>
                <c:pt idx="47">
                  <c:v>0.30176951391665902</c:v>
                </c:pt>
                <c:pt idx="48">
                  <c:v>0.31619192128654483</c:v>
                </c:pt>
                <c:pt idx="49">
                  <c:v>0.34250037604794586</c:v>
                </c:pt>
                <c:pt idx="50">
                  <c:v>0.33689028308919705</c:v>
                </c:pt>
                <c:pt idx="51">
                  <c:v>0.34250992981393219</c:v>
                </c:pt>
                <c:pt idx="52">
                  <c:v>0.357188057163425</c:v>
                </c:pt>
                <c:pt idx="53">
                  <c:v>0.35618666498251739</c:v>
                </c:pt>
                <c:pt idx="54">
                  <c:v>0.34982986177691255</c:v>
                </c:pt>
                <c:pt idx="55">
                  <c:v>0.33761575583670272</c:v>
                </c:pt>
                <c:pt idx="56">
                  <c:v>0.34668495153143514</c:v>
                </c:pt>
                <c:pt idx="57">
                  <c:v>0.3974342671379768</c:v>
                </c:pt>
                <c:pt idx="58">
                  <c:v>0.3758119674758762</c:v>
                </c:pt>
                <c:pt idx="59">
                  <c:v>0.3808984599135764</c:v>
                </c:pt>
                <c:pt idx="60">
                  <c:v>0.37624411714028744</c:v>
                </c:pt>
                <c:pt idx="61">
                  <c:v>0.39836058161890769</c:v>
                </c:pt>
                <c:pt idx="62">
                  <c:v>0.41325672703072391</c:v>
                </c:pt>
                <c:pt idx="63">
                  <c:v>0.42167135271618178</c:v>
                </c:pt>
                <c:pt idx="64">
                  <c:v>0.42358729074137341</c:v>
                </c:pt>
                <c:pt idx="65">
                  <c:v>0.39676332103703432</c:v>
                </c:pt>
                <c:pt idx="66">
                  <c:v>0.40894826864550216</c:v>
                </c:pt>
                <c:pt idx="67">
                  <c:v>0.41165081928983899</c:v>
                </c:pt>
                <c:pt idx="68">
                  <c:v>0.44473331094075863</c:v>
                </c:pt>
                <c:pt idx="69">
                  <c:v>0.44629362653392107</c:v>
                </c:pt>
                <c:pt idx="70">
                  <c:v>0.45825046285232868</c:v>
                </c:pt>
                <c:pt idx="71">
                  <c:v>0.46228775227213847</c:v>
                </c:pt>
                <c:pt idx="72">
                  <c:v>0.46775234617302103</c:v>
                </c:pt>
                <c:pt idx="73">
                  <c:v>0.46394424238514204</c:v>
                </c:pt>
                <c:pt idx="74">
                  <c:v>0.47711222792468022</c:v>
                </c:pt>
                <c:pt idx="75">
                  <c:v>0.47020327928913896</c:v>
                </c:pt>
                <c:pt idx="76">
                  <c:v>0.4513121990817715</c:v>
                </c:pt>
                <c:pt idx="77">
                  <c:v>0.43674291605549947</c:v>
                </c:pt>
                <c:pt idx="78">
                  <c:v>0.4385096303045648</c:v>
                </c:pt>
                <c:pt idx="79">
                  <c:v>0.44644589382300259</c:v>
                </c:pt>
                <c:pt idx="80">
                  <c:v>0.45388033597676647</c:v>
                </c:pt>
                <c:pt idx="81">
                  <c:v>0.43374477355616642</c:v>
                </c:pt>
              </c:numCache>
            </c:numRef>
          </c:val>
          <c:extLst>
            <c:ext xmlns:c16="http://schemas.microsoft.com/office/drawing/2014/chart" uri="{C3380CC4-5D6E-409C-BE32-E72D297353CC}">
              <c16:uniqueId val="{00000000-065C-4FCC-9502-B43C4A06869D}"/>
            </c:ext>
          </c:extLst>
        </c:ser>
        <c:dLbls>
          <c:showLegendKey val="0"/>
          <c:showVal val="0"/>
          <c:showCatName val="0"/>
          <c:showSerName val="0"/>
          <c:showPercent val="0"/>
          <c:showBubbleSize val="0"/>
        </c:dLbls>
        <c:gapWidth val="219"/>
        <c:overlap val="-27"/>
        <c:axId val="1332687135"/>
        <c:axId val="1332686655"/>
      </c:barChart>
      <c:catAx>
        <c:axId val="13326871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32686655"/>
        <c:crosses val="autoZero"/>
        <c:auto val="1"/>
        <c:lblAlgn val="ctr"/>
        <c:lblOffset val="100"/>
        <c:noMultiLvlLbl val="0"/>
      </c:catAx>
      <c:valAx>
        <c:axId val="133268665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psi / ft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3268713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338FE269-8FD8-4064-B3A1-5491B03D6897}" type="datetimeFigureOut">
              <a:rPr lang="en-US" smtClean="0"/>
              <a:t>4/28/2025</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49F60F11-089A-4CB2-86C6-BF3F991280C3}" type="slidenum">
              <a:rPr lang="en-US" smtClean="0"/>
              <a:t>‹#›</a:t>
            </a:fld>
            <a:endParaRPr lang="en-US"/>
          </a:p>
        </p:txBody>
      </p:sp>
    </p:spTree>
    <p:extLst>
      <p:ext uri="{BB962C8B-B14F-4D97-AF65-F5344CB8AC3E}">
        <p14:creationId xmlns:p14="http://schemas.microsoft.com/office/powerpoint/2010/main" val="3401594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9F6AC6A-30C3-482C-A5DA-DB5DB61AA014}" type="datetimeFigureOut">
              <a:rPr lang="en-US" smtClean="0"/>
              <a:t>4/28/2025</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54777708-1457-48E0-94D1-876C5E96E727}" type="slidenum">
              <a:rPr lang="en-US" smtClean="0"/>
              <a:t>‹#›</a:t>
            </a:fld>
            <a:endParaRPr lang="en-US"/>
          </a:p>
        </p:txBody>
      </p:sp>
    </p:spTree>
    <p:extLst>
      <p:ext uri="{BB962C8B-B14F-4D97-AF65-F5344CB8AC3E}">
        <p14:creationId xmlns:p14="http://schemas.microsoft.com/office/powerpoint/2010/main" val="1501473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777708-1457-48E0-94D1-876C5E96E727}" type="slidenum">
              <a:rPr lang="en-US" smtClean="0"/>
              <a:t>5</a:t>
            </a:fld>
            <a:endParaRPr lang="en-US"/>
          </a:p>
        </p:txBody>
      </p:sp>
    </p:spTree>
    <p:extLst>
      <p:ext uri="{BB962C8B-B14F-4D97-AF65-F5344CB8AC3E}">
        <p14:creationId xmlns:p14="http://schemas.microsoft.com/office/powerpoint/2010/main" val="3863231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777708-1457-48E0-94D1-876C5E96E727}" type="slidenum">
              <a:rPr lang="en-US" smtClean="0"/>
              <a:t>11</a:t>
            </a:fld>
            <a:endParaRPr lang="en-US"/>
          </a:p>
        </p:txBody>
      </p:sp>
    </p:spTree>
    <p:extLst>
      <p:ext uri="{BB962C8B-B14F-4D97-AF65-F5344CB8AC3E}">
        <p14:creationId xmlns:p14="http://schemas.microsoft.com/office/powerpoint/2010/main" val="1656248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33C014A-51B2-44DB-A21E-32A282775F3A}" type="datetimeFigureOut">
              <a:rPr lang="en-US" smtClean="0"/>
              <a:t>4/28/2025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ED2318-7179-480A-AF73-9860EF72EE9C}" type="slidenum">
              <a:rPr lang="en-US" smtClean="0"/>
              <a:t>‹#›</a:t>
            </a:fld>
            <a:endParaRPr lang="en-US"/>
          </a:p>
        </p:txBody>
      </p:sp>
    </p:spTree>
    <p:extLst>
      <p:ext uri="{BB962C8B-B14F-4D97-AF65-F5344CB8AC3E}">
        <p14:creationId xmlns:p14="http://schemas.microsoft.com/office/powerpoint/2010/main" val="2131533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39762"/>
          </a:xfrm>
        </p:spPr>
        <p:txBody>
          <a:bodyPr>
            <a:normAutofit/>
          </a:bodyPr>
          <a:lstStyle>
            <a:lvl1pPr>
              <a:defRPr sz="3600">
                <a:solidFill>
                  <a:schemeClr val="bg1"/>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3C014A-51B2-44DB-A21E-32A282775F3A}" type="datetimeFigureOut">
              <a:rPr lang="en-US" smtClean="0"/>
              <a:t>4/28/2025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ED2318-7179-480A-AF73-9860EF72EE9C}" type="slidenum">
              <a:rPr lang="en-US" smtClean="0"/>
              <a:t>‹#›</a:t>
            </a:fld>
            <a:endParaRPr lang="en-US"/>
          </a:p>
        </p:txBody>
      </p:sp>
    </p:spTree>
    <p:extLst>
      <p:ext uri="{BB962C8B-B14F-4D97-AF65-F5344CB8AC3E}">
        <p14:creationId xmlns:p14="http://schemas.microsoft.com/office/powerpoint/2010/main" val="958268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33C014A-51B2-44DB-A21E-32A282775F3A}" type="datetimeFigureOut">
              <a:rPr lang="en-US" smtClean="0"/>
              <a:t>4/28/2025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ED2318-7179-480A-AF73-9860EF72EE9C}" type="slidenum">
              <a:rPr lang="en-US" smtClean="0"/>
              <a:t>‹#›</a:t>
            </a:fld>
            <a:endParaRPr lang="en-US"/>
          </a:p>
        </p:txBody>
      </p:sp>
      <p:sp>
        <p:nvSpPr>
          <p:cNvPr id="8" name="Title 1">
            <a:extLst>
              <a:ext uri="{FF2B5EF4-FFF2-40B4-BE49-F238E27FC236}">
                <a16:creationId xmlns:a16="http://schemas.microsoft.com/office/drawing/2014/main" id="{06DA0EB8-4F83-45FA-B6A1-00EEC7B51C03}"/>
              </a:ext>
            </a:extLst>
          </p:cNvPr>
          <p:cNvSpPr>
            <a:spLocks noGrp="1"/>
          </p:cNvSpPr>
          <p:nvPr>
            <p:ph type="title"/>
          </p:nvPr>
        </p:nvSpPr>
        <p:spPr>
          <a:xfrm>
            <a:off x="609600" y="274638"/>
            <a:ext cx="10972800" cy="715962"/>
          </a:xfrm>
        </p:spPr>
        <p:txBody>
          <a:bodyPr>
            <a:normAutofit/>
          </a:bodyPr>
          <a:lstStyle>
            <a:lvl1pPr>
              <a:defRPr>
                <a:solidFill>
                  <a:schemeClr val="bg1"/>
                </a:solidFill>
              </a:defRPr>
            </a:lvl1pPr>
          </a:lstStyle>
          <a:p>
            <a:r>
              <a:rPr lang="en-US" sz="3200"/>
              <a:t>Click to edit Master title style</a:t>
            </a:r>
          </a:p>
        </p:txBody>
      </p:sp>
      <p:sp>
        <p:nvSpPr>
          <p:cNvPr id="9" name="Content Placeholder 2">
            <a:extLst>
              <a:ext uri="{FF2B5EF4-FFF2-40B4-BE49-F238E27FC236}">
                <a16:creationId xmlns:a16="http://schemas.microsoft.com/office/drawing/2014/main" id="{7D8DD1C0-8084-4B16-9DE3-7714F37AB34E}"/>
              </a:ext>
            </a:extLst>
          </p:cNvPr>
          <p:cNvSpPr txBox="1">
            <a:spLocks/>
          </p:cNvSpPr>
          <p:nvPr userDrawn="1"/>
        </p:nvSpPr>
        <p:spPr>
          <a:xfrm>
            <a:off x="1066800" y="1828800"/>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US" b="1" kern="0">
                <a:solidFill>
                  <a:sysClr val="windowText" lastClr="000000"/>
                </a:solidFill>
              </a:rPr>
              <a:t>Wayne Christian, Chairman</a:t>
            </a:r>
          </a:p>
          <a:p>
            <a:pPr marL="0" indent="0">
              <a:buFont typeface="Arial" panose="020B0604020202020204" pitchFamily="34" charset="0"/>
              <a:buNone/>
              <a:defRPr/>
            </a:pPr>
            <a:r>
              <a:rPr lang="en-US" b="1" kern="0">
                <a:solidFill>
                  <a:sysClr val="windowText" lastClr="000000"/>
                </a:solidFill>
              </a:rPr>
              <a:t>Christi Craddick, Commissioner</a:t>
            </a:r>
          </a:p>
          <a:p>
            <a:pPr marL="0" indent="0">
              <a:buNone/>
              <a:defRPr/>
            </a:pPr>
            <a:r>
              <a:rPr lang="en-US" b="1" kern="0">
                <a:solidFill>
                  <a:sysClr val="windowText" lastClr="000000"/>
                </a:solidFill>
              </a:rPr>
              <a:t>Ryan Sitton, Commissioner</a:t>
            </a:r>
          </a:p>
          <a:p>
            <a:pPr marL="0" indent="0">
              <a:buFont typeface="Arial" panose="020B0604020202020204" pitchFamily="34" charset="0"/>
              <a:buNone/>
              <a:defRPr/>
            </a:pPr>
            <a:endParaRPr lang="en-US" sz="1800" b="1" kern="0">
              <a:solidFill>
                <a:srgbClr val="EE4A41"/>
              </a:solidFill>
            </a:endParaRPr>
          </a:p>
          <a:p>
            <a:pPr marL="0" indent="0">
              <a:buFont typeface="Arial" panose="020B0604020202020204" pitchFamily="34" charset="0"/>
              <a:buNone/>
              <a:defRPr/>
            </a:pPr>
            <a:r>
              <a:rPr lang="en-US" sz="1800" kern="0">
                <a:solidFill>
                  <a:sysClr val="windowText" lastClr="000000"/>
                </a:solidFill>
              </a:rPr>
              <a:t>1701 N. Congress Ave.</a:t>
            </a:r>
          </a:p>
          <a:p>
            <a:pPr marL="0" indent="0">
              <a:buFont typeface="Arial" panose="020B0604020202020204" pitchFamily="34" charset="0"/>
              <a:buNone/>
              <a:defRPr/>
            </a:pPr>
            <a:r>
              <a:rPr lang="en-US" sz="1800" kern="0">
                <a:solidFill>
                  <a:sysClr val="windowText" lastClr="000000"/>
                </a:solidFill>
              </a:rPr>
              <a:t>P.O. Box 12967</a:t>
            </a:r>
          </a:p>
          <a:p>
            <a:pPr marL="0" indent="0">
              <a:buFont typeface="Arial" panose="020B0604020202020204" pitchFamily="34" charset="0"/>
              <a:buNone/>
              <a:defRPr/>
            </a:pPr>
            <a:r>
              <a:rPr lang="en-US" sz="1800" kern="0">
                <a:solidFill>
                  <a:sysClr val="windowText" lastClr="000000"/>
                </a:solidFill>
              </a:rPr>
              <a:t>Austin, TX</a:t>
            </a:r>
          </a:p>
          <a:p>
            <a:pPr marL="0" indent="0">
              <a:buFont typeface="Arial" panose="020B0604020202020204" pitchFamily="34" charset="0"/>
              <a:buNone/>
              <a:defRPr/>
            </a:pPr>
            <a:r>
              <a:rPr lang="en-US" sz="1800" kern="0">
                <a:solidFill>
                  <a:sysClr val="windowText" lastClr="000000"/>
                </a:solidFill>
              </a:rPr>
              <a:t>78711-2967</a:t>
            </a:r>
          </a:p>
          <a:p>
            <a:endParaRPr lang="en-US"/>
          </a:p>
        </p:txBody>
      </p:sp>
    </p:spTree>
    <p:extLst>
      <p:ext uri="{BB962C8B-B14F-4D97-AF65-F5344CB8AC3E}">
        <p14:creationId xmlns:p14="http://schemas.microsoft.com/office/powerpoint/2010/main" val="372851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52800" y="227385"/>
            <a:ext cx="5308600"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3119968" y="2616201"/>
            <a:ext cx="598433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0" fontAlgn="base" hangingPunct="0">
              <a:spcBef>
                <a:spcPct val="0"/>
              </a:spcBef>
              <a:spcAft>
                <a:spcPct val="0"/>
              </a:spcAft>
              <a:defRPr/>
            </a:pPr>
            <a:r>
              <a:rPr lang="en-US" sz="2600" b="1">
                <a:solidFill>
                  <a:srgbClr val="003399"/>
                </a:solidFill>
              </a:rPr>
              <a:t>RAILROAD COMMISSION OF TEXAS</a:t>
            </a:r>
          </a:p>
        </p:txBody>
      </p:sp>
      <p:sp>
        <p:nvSpPr>
          <p:cNvPr id="4" name="Date Placeholder 1"/>
          <p:cNvSpPr>
            <a:spLocks noGrp="1"/>
          </p:cNvSpPr>
          <p:nvPr>
            <p:ph type="dt" sz="half" idx="10"/>
          </p:nvPr>
        </p:nvSpPr>
        <p:spPr/>
        <p:txBody>
          <a:bodyPr/>
          <a:lstStyle>
            <a:lvl1pPr>
              <a:defRPr/>
            </a:lvl1pPr>
          </a:lstStyle>
          <a:p>
            <a:pPr>
              <a:defRPr/>
            </a:pPr>
            <a:fld id="{4BB33267-74BF-4043-A005-5EAE2DF5D598}" type="datetime1">
              <a:rPr lang="en-US" smtClean="0">
                <a:solidFill>
                  <a:prstClr val="black">
                    <a:tint val="75000"/>
                  </a:prstClr>
                </a:solidFill>
              </a:rPr>
              <a:pPr>
                <a:defRPr/>
              </a:pPr>
              <a:t>4/28/2025</a:t>
            </a:fld>
            <a:endParaRPr lang="en-US">
              <a:solidFill>
                <a:prstClr val="black">
                  <a:tint val="75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3"/>
          <p:cNvSpPr>
            <a:spLocks noGrp="1"/>
          </p:cNvSpPr>
          <p:nvPr>
            <p:ph type="sldNum" sz="quarter" idx="12"/>
          </p:nvPr>
        </p:nvSpPr>
        <p:spPr/>
        <p:txBody>
          <a:bodyPr/>
          <a:lstStyle>
            <a:lvl1pPr>
              <a:defRPr/>
            </a:lvl1pPr>
          </a:lstStyle>
          <a:p>
            <a:fld id="{543AA61D-E7AF-41F8-8695-D0593E522301}" type="slidenum">
              <a:rPr lang="en-US"/>
              <a:pPr/>
              <a:t>‹#›</a:t>
            </a:fld>
            <a:endParaRPr lang="en-US"/>
          </a:p>
        </p:txBody>
      </p:sp>
    </p:spTree>
    <p:extLst>
      <p:ext uri="{BB962C8B-B14F-4D97-AF65-F5344CB8AC3E}">
        <p14:creationId xmlns:p14="http://schemas.microsoft.com/office/powerpoint/2010/main" val="688984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43B5350-86DC-4727-B654-D825E28A327C}" type="datetime1">
              <a:rPr lang="en-US" smtClean="0">
                <a:solidFill>
                  <a:prstClr val="black">
                    <a:tint val="75000"/>
                  </a:prstClr>
                </a:solidFill>
              </a:rPr>
              <a:pPr>
                <a:defRPr/>
              </a:pPr>
              <a:t>4/28/2025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1628389-D676-43FB-B6D7-082EEFE3C0D0}" type="slidenum">
              <a:rPr lang="en-US"/>
              <a:pPr/>
              <a:t>‹#›</a:t>
            </a:fld>
            <a:endParaRPr lang="en-US"/>
          </a:p>
        </p:txBody>
      </p:sp>
    </p:spTree>
    <p:extLst>
      <p:ext uri="{BB962C8B-B14F-4D97-AF65-F5344CB8AC3E}">
        <p14:creationId xmlns:p14="http://schemas.microsoft.com/office/powerpoint/2010/main" val="2873334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FB6EC6D-36D7-4B09-8A8C-946A1A3BD074}" type="datetime1">
              <a:rPr lang="en-US" smtClean="0">
                <a:solidFill>
                  <a:prstClr val="black">
                    <a:tint val="75000"/>
                  </a:prstClr>
                </a:solidFill>
              </a:rPr>
              <a:pPr>
                <a:defRPr/>
              </a:pPr>
              <a:t>4/28/2025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9B0D4199-69CD-40D6-B75C-0F58C417A4B7}" type="slidenum">
              <a:rPr lang="en-US"/>
              <a:pPr/>
              <a:t>‹#›</a:t>
            </a:fld>
            <a:endParaRPr lang="en-US"/>
          </a:p>
        </p:txBody>
      </p:sp>
    </p:spTree>
    <p:extLst>
      <p:ext uri="{BB962C8B-B14F-4D97-AF65-F5344CB8AC3E}">
        <p14:creationId xmlns:p14="http://schemas.microsoft.com/office/powerpoint/2010/main" val="138548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9320D96-B268-4489-9F49-FFB27AABDCC5}" type="datetime1">
              <a:rPr lang="en-US" smtClean="0">
                <a:solidFill>
                  <a:prstClr val="black">
                    <a:tint val="75000"/>
                  </a:prstClr>
                </a:solidFill>
              </a:rPr>
              <a:pPr>
                <a:defRPr/>
              </a:pPr>
              <a:t>4/28/2025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C586A4A-8A17-4302-A385-60C6B68AAF5D}" type="slidenum">
              <a:rPr lang="en-US"/>
              <a:pPr/>
              <a:t>‹#›</a:t>
            </a:fld>
            <a:endParaRPr lang="en-US"/>
          </a:p>
        </p:txBody>
      </p:sp>
    </p:spTree>
    <p:extLst>
      <p:ext uri="{BB962C8B-B14F-4D97-AF65-F5344CB8AC3E}">
        <p14:creationId xmlns:p14="http://schemas.microsoft.com/office/powerpoint/2010/main" val="3549809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CD5C4BB-7E1B-44F6-A953-28F642022B9F}" type="datetime1">
              <a:rPr lang="en-US" smtClean="0">
                <a:solidFill>
                  <a:prstClr val="black">
                    <a:tint val="75000"/>
                  </a:prstClr>
                </a:solidFill>
              </a:rPr>
              <a:pPr>
                <a:defRPr/>
              </a:pPr>
              <a:t>4/28/2025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B66564F-7D8E-402A-8A38-9E197A022A09}" type="slidenum">
              <a:rPr lang="en-US"/>
              <a:pPr/>
              <a:t>‹#›</a:t>
            </a:fld>
            <a:endParaRPr lang="en-US"/>
          </a:p>
        </p:txBody>
      </p:sp>
    </p:spTree>
    <p:extLst>
      <p:ext uri="{BB962C8B-B14F-4D97-AF65-F5344CB8AC3E}">
        <p14:creationId xmlns:p14="http://schemas.microsoft.com/office/powerpoint/2010/main" val="2904795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54B8476-B102-40E5-A51A-2A6FB071E473}" type="datetime1">
              <a:rPr lang="en-US" smtClean="0">
                <a:solidFill>
                  <a:prstClr val="black">
                    <a:tint val="75000"/>
                  </a:prstClr>
                </a:solidFill>
              </a:rPr>
              <a:pPr>
                <a:defRPr/>
              </a:pPr>
              <a:t>4/28/2025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CC17A23-6B74-46FB-BCD2-92BCAC9C74D3}" type="slidenum">
              <a:rPr lang="en-US"/>
              <a:pPr/>
              <a:t>‹#›</a:t>
            </a:fld>
            <a:endParaRPr lang="en-US"/>
          </a:p>
        </p:txBody>
      </p:sp>
    </p:spTree>
    <p:extLst>
      <p:ext uri="{BB962C8B-B14F-4D97-AF65-F5344CB8AC3E}">
        <p14:creationId xmlns:p14="http://schemas.microsoft.com/office/powerpoint/2010/main" val="3589113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5D76BB0-DE8F-4E1E-8173-AD421EE321C8}" type="datetime1">
              <a:rPr lang="en-US" smtClean="0">
                <a:solidFill>
                  <a:prstClr val="black">
                    <a:tint val="75000"/>
                  </a:prstClr>
                </a:solidFill>
              </a:rPr>
              <a:pPr>
                <a:defRPr/>
              </a:pPr>
              <a:t>4/28/2025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A4960AFD-F19E-4C7F-A9E9-3738B547C945}" type="slidenum">
              <a:rPr lang="en-US"/>
              <a:pPr/>
              <a:t>‹#›</a:t>
            </a:fld>
            <a:endParaRPr lang="en-US"/>
          </a:p>
        </p:txBody>
      </p:sp>
    </p:spTree>
    <p:extLst>
      <p:ext uri="{BB962C8B-B14F-4D97-AF65-F5344CB8AC3E}">
        <p14:creationId xmlns:p14="http://schemas.microsoft.com/office/powerpoint/2010/main" val="4026105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BF13CD2-2E39-4ACF-B98B-3B2105651D44}" type="datetime1">
              <a:rPr lang="en-US" smtClean="0">
                <a:solidFill>
                  <a:prstClr val="black">
                    <a:tint val="75000"/>
                  </a:prstClr>
                </a:solidFill>
              </a:rPr>
              <a:pPr>
                <a:defRPr/>
              </a:pPr>
              <a:t>4/28/2025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8D1A3894-0976-439B-86A7-376B8FA002E6}" type="slidenum">
              <a:rPr lang="en-US"/>
              <a:pPr/>
              <a:t>‹#›</a:t>
            </a:fld>
            <a:endParaRPr lang="en-US"/>
          </a:p>
        </p:txBody>
      </p:sp>
    </p:spTree>
    <p:extLst>
      <p:ext uri="{BB962C8B-B14F-4D97-AF65-F5344CB8AC3E}">
        <p14:creationId xmlns:p14="http://schemas.microsoft.com/office/powerpoint/2010/main" val="2864466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15962"/>
          </a:xfrm>
        </p:spPr>
        <p:txBody>
          <a:bodyPr>
            <a:normAutofit/>
          </a:bodyPr>
          <a:lstStyle>
            <a:lvl1pPr>
              <a:defRPr sz="3600">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3C014A-51B2-44DB-A21E-32A282775F3A}" type="datetimeFigureOut">
              <a:rPr lang="en-US" smtClean="0"/>
              <a:t>4/28/2025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ED2318-7179-480A-AF73-9860EF72EE9C}" type="slidenum">
              <a:rPr lang="en-US" smtClean="0"/>
              <a:t>‹#›</a:t>
            </a:fld>
            <a:endParaRPr lang="en-US"/>
          </a:p>
        </p:txBody>
      </p:sp>
    </p:spTree>
    <p:extLst>
      <p:ext uri="{BB962C8B-B14F-4D97-AF65-F5344CB8AC3E}">
        <p14:creationId xmlns:p14="http://schemas.microsoft.com/office/powerpoint/2010/main" val="1229129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340E6B0-BD24-4E72-BC46-682008B2767B}" type="datetime1">
              <a:rPr lang="en-US" smtClean="0">
                <a:solidFill>
                  <a:prstClr val="black">
                    <a:tint val="75000"/>
                  </a:prstClr>
                </a:solidFill>
              </a:rPr>
              <a:pPr>
                <a:defRPr/>
              </a:pPr>
              <a:t>4/28/2025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7BC27CE5-06C8-4814-8C9E-016134C1C99C}" type="slidenum">
              <a:rPr lang="en-US"/>
              <a:pPr/>
              <a:t>‹#›</a:t>
            </a:fld>
            <a:endParaRPr lang="en-US"/>
          </a:p>
        </p:txBody>
      </p:sp>
    </p:spTree>
    <p:extLst>
      <p:ext uri="{BB962C8B-B14F-4D97-AF65-F5344CB8AC3E}">
        <p14:creationId xmlns:p14="http://schemas.microsoft.com/office/powerpoint/2010/main" val="31216320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E5EDEB9-95BA-43DA-B3E5-354B967A015E}" type="datetime1">
              <a:rPr lang="en-US" smtClean="0">
                <a:solidFill>
                  <a:prstClr val="black">
                    <a:tint val="75000"/>
                  </a:prstClr>
                </a:solidFill>
              </a:rPr>
              <a:pPr>
                <a:defRPr/>
              </a:pPr>
              <a:t>4/28/2025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AEDFA8-5D66-4962-BFDB-BF67D7F91E0C}" type="slidenum">
              <a:rPr lang="en-US"/>
              <a:pPr/>
              <a:t>‹#›</a:t>
            </a:fld>
            <a:endParaRPr lang="en-US"/>
          </a:p>
        </p:txBody>
      </p:sp>
    </p:spTree>
    <p:extLst>
      <p:ext uri="{BB962C8B-B14F-4D97-AF65-F5344CB8AC3E}">
        <p14:creationId xmlns:p14="http://schemas.microsoft.com/office/powerpoint/2010/main" val="2574670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EA90E1D-EA75-444B-B308-83E7C3505463}" type="datetime1">
              <a:rPr lang="en-US" smtClean="0">
                <a:solidFill>
                  <a:prstClr val="black">
                    <a:tint val="75000"/>
                  </a:prstClr>
                </a:solidFill>
              </a:rPr>
              <a:pPr>
                <a:defRPr/>
              </a:pPr>
              <a:t>4/28/2025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D53EE09-3A87-4FE8-872C-F4995A2F2D0A}" type="slidenum">
              <a:rPr lang="en-US"/>
              <a:pPr/>
              <a:t>‹#›</a:t>
            </a:fld>
            <a:endParaRPr lang="en-US"/>
          </a:p>
        </p:txBody>
      </p:sp>
    </p:spTree>
    <p:extLst>
      <p:ext uri="{BB962C8B-B14F-4D97-AF65-F5344CB8AC3E}">
        <p14:creationId xmlns:p14="http://schemas.microsoft.com/office/powerpoint/2010/main" val="39554541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3F5952A-D4F9-423E-97C2-EF4E81AB5CC7}"/>
              </a:ext>
            </a:extLst>
          </p:cNvPr>
          <p:cNvSpPr txBox="1"/>
          <p:nvPr userDrawn="1"/>
        </p:nvSpPr>
        <p:spPr>
          <a:xfrm>
            <a:off x="1143000" y="2209801"/>
            <a:ext cx="5410200" cy="1908215"/>
          </a:xfrm>
          <a:prstGeom prst="rect">
            <a:avLst/>
          </a:prstGeom>
          <a:noFill/>
        </p:spPr>
        <p:txBody>
          <a:bodyPr wrap="square" rtlCol="0">
            <a:spAutoFit/>
          </a:bodyPr>
          <a:lstStyle/>
          <a:p>
            <a:pPr>
              <a:spcBef>
                <a:spcPct val="0"/>
              </a:spcBef>
              <a:buFont typeface="Arial" charset="0"/>
              <a:buNone/>
            </a:pPr>
            <a:r>
              <a:rPr lang="en-US" altLang="en-US" sz="2000" b="1">
                <a:solidFill>
                  <a:schemeClr val="bg1"/>
                </a:solidFill>
                <a:latin typeface="Myriad Pro" pitchFamily="34" charset="0"/>
                <a:ea typeface="Open Sans" panose="020B0606030504020204" pitchFamily="34" charset="0"/>
                <a:cs typeface="Open Sans" panose="020B0606030504020204" pitchFamily="34" charset="0"/>
              </a:rPr>
              <a:t>Chairman Wayne Christian</a:t>
            </a:r>
          </a:p>
          <a:p>
            <a:pPr>
              <a:spcBef>
                <a:spcPct val="0"/>
              </a:spcBef>
            </a:pPr>
            <a:r>
              <a:rPr lang="en-US" altLang="en-US" sz="2000" b="1">
                <a:solidFill>
                  <a:schemeClr val="bg1"/>
                </a:solidFill>
                <a:latin typeface="Myriad Pro" pitchFamily="34" charset="0"/>
                <a:ea typeface="Open Sans" panose="020B0606030504020204" pitchFamily="34" charset="0"/>
                <a:cs typeface="Open Sans" panose="020B0606030504020204" pitchFamily="34" charset="0"/>
              </a:rPr>
              <a:t>Commissioner Christi Craddick</a:t>
            </a:r>
          </a:p>
          <a:p>
            <a:pPr>
              <a:spcBef>
                <a:spcPct val="0"/>
              </a:spcBef>
              <a:buFont typeface="Arial" charset="0"/>
              <a:buNone/>
            </a:pPr>
            <a:r>
              <a:rPr lang="en-US" altLang="en-US" sz="2000" b="1">
                <a:solidFill>
                  <a:schemeClr val="bg1"/>
                </a:solidFill>
                <a:latin typeface="Myriad Pro" pitchFamily="34" charset="0"/>
                <a:ea typeface="Open Sans" panose="020B0606030504020204" pitchFamily="34" charset="0"/>
                <a:cs typeface="Open Sans" panose="020B0606030504020204" pitchFamily="34" charset="0"/>
              </a:rPr>
              <a:t>Commissioner Ryan Sitton</a:t>
            </a:r>
          </a:p>
          <a:p>
            <a:pPr>
              <a:spcBef>
                <a:spcPct val="0"/>
              </a:spcBef>
              <a:buFont typeface="Arial" charset="0"/>
              <a:buNone/>
            </a:pPr>
            <a:endParaRPr lang="en-US" altLang="en-US" sz="2000">
              <a:solidFill>
                <a:schemeClr val="bg1"/>
              </a:solidFill>
              <a:latin typeface="Myriad Pro" pitchFamily="34" charset="0"/>
            </a:endParaRPr>
          </a:p>
          <a:p>
            <a:pPr>
              <a:spcBef>
                <a:spcPct val="0"/>
              </a:spcBef>
              <a:buFont typeface="Arial" charset="0"/>
              <a:buNone/>
            </a:pPr>
            <a:endParaRPr lang="en-US" altLang="en-US" sz="2000">
              <a:solidFill>
                <a:schemeClr val="bg1"/>
              </a:solidFill>
              <a:latin typeface="Myriad Pro" pitchFamily="34" charset="0"/>
            </a:endParaRPr>
          </a:p>
          <a:p>
            <a:endParaRPr lang="en-US"/>
          </a:p>
        </p:txBody>
      </p:sp>
    </p:spTree>
    <p:extLst>
      <p:ext uri="{BB962C8B-B14F-4D97-AF65-F5344CB8AC3E}">
        <p14:creationId xmlns:p14="http://schemas.microsoft.com/office/powerpoint/2010/main" val="27963256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B6E7E50-BE49-430A-AF96-633AE1E43B6F}"/>
              </a:ext>
            </a:extLst>
          </p:cNvPr>
          <p:cNvSpPr txBox="1"/>
          <p:nvPr userDrawn="1"/>
        </p:nvSpPr>
        <p:spPr>
          <a:xfrm>
            <a:off x="1143000" y="2209801"/>
            <a:ext cx="5410200" cy="1938992"/>
          </a:xfrm>
          <a:prstGeom prst="rect">
            <a:avLst/>
          </a:prstGeom>
          <a:noFill/>
        </p:spPr>
        <p:txBody>
          <a:bodyPr wrap="square" rtlCol="0">
            <a:spAutoFit/>
          </a:bodyPr>
          <a:lstStyle/>
          <a:p>
            <a:pPr>
              <a:spcBef>
                <a:spcPct val="0"/>
              </a:spcBef>
              <a:buFont typeface="Arial" charset="0"/>
              <a:buNone/>
            </a:pPr>
            <a:r>
              <a:rPr lang="en-US" altLang="en-US" sz="2000" b="1">
                <a:solidFill>
                  <a:schemeClr val="bg1"/>
                </a:solidFill>
                <a:latin typeface="Myriad Pro" pitchFamily="34" charset="0"/>
                <a:ea typeface="Open Sans" panose="020B0606030504020204" pitchFamily="34" charset="0"/>
                <a:cs typeface="Open Sans" panose="020B0606030504020204" pitchFamily="34" charset="0"/>
              </a:rPr>
              <a:t>Presentation Title</a:t>
            </a:r>
          </a:p>
          <a:p>
            <a:pPr>
              <a:spcBef>
                <a:spcPct val="0"/>
              </a:spcBef>
              <a:buFont typeface="Arial" charset="0"/>
              <a:buNone/>
            </a:pPr>
            <a:endParaRPr lang="en-US" altLang="en-US" sz="2000">
              <a:solidFill>
                <a:schemeClr val="bg1"/>
              </a:solidFill>
              <a:latin typeface="Myriad Pro" pitchFamily="34" charset="0"/>
            </a:endParaRPr>
          </a:p>
          <a:p>
            <a:pPr>
              <a:spcBef>
                <a:spcPct val="0"/>
              </a:spcBef>
              <a:buFont typeface="Arial" charset="0"/>
              <a:buNone/>
            </a:pPr>
            <a:endParaRPr lang="en-US" altLang="en-US" sz="2000">
              <a:solidFill>
                <a:schemeClr val="bg1"/>
              </a:solidFill>
              <a:latin typeface="Myriad Pro" pitchFamily="34" charset="0"/>
            </a:endParaRPr>
          </a:p>
          <a:p>
            <a:pPr>
              <a:spcBef>
                <a:spcPct val="0"/>
              </a:spcBef>
              <a:buFont typeface="Arial" charset="0"/>
              <a:buNone/>
            </a:pPr>
            <a:endParaRPr lang="en-US" altLang="en-US" sz="2000">
              <a:solidFill>
                <a:schemeClr val="bg1"/>
              </a:solidFill>
              <a:latin typeface="Myriad Pro" pitchFamily="34" charset="0"/>
            </a:endParaRPr>
          </a:p>
          <a:p>
            <a:pPr>
              <a:spcBef>
                <a:spcPct val="0"/>
              </a:spcBef>
              <a:buFont typeface="Arial" charset="0"/>
              <a:buNone/>
            </a:pPr>
            <a:r>
              <a:rPr lang="en-US" altLang="en-US" sz="2000">
                <a:solidFill>
                  <a:schemeClr val="bg1"/>
                </a:solidFill>
                <a:latin typeface="Myriad Pro" pitchFamily="34" charset="0"/>
              </a:rPr>
              <a:t>Presenter Name</a:t>
            </a:r>
          </a:p>
          <a:p>
            <a:pPr>
              <a:spcBef>
                <a:spcPct val="0"/>
              </a:spcBef>
              <a:buFont typeface="Arial" charset="0"/>
              <a:buNone/>
            </a:pPr>
            <a:r>
              <a:rPr lang="en-US" altLang="en-US" sz="2000">
                <a:solidFill>
                  <a:schemeClr val="bg1"/>
                </a:solidFill>
                <a:latin typeface="Myriad Pro" pitchFamily="34" charset="0"/>
              </a:rPr>
              <a:t>Month Year</a:t>
            </a:r>
          </a:p>
        </p:txBody>
      </p:sp>
    </p:spTree>
    <p:extLst>
      <p:ext uri="{BB962C8B-B14F-4D97-AF65-F5344CB8AC3E}">
        <p14:creationId xmlns:p14="http://schemas.microsoft.com/office/powerpoint/2010/main" val="3345806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3C014A-51B2-44DB-A21E-32A282775F3A}" type="datetimeFigureOut">
              <a:rPr lang="en-US" smtClean="0"/>
              <a:t>4/28/2025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ED2318-7179-480A-AF73-9860EF72EE9C}" type="slidenum">
              <a:rPr lang="en-US" smtClean="0"/>
              <a:t>‹#›</a:t>
            </a:fld>
            <a:endParaRPr lang="en-US"/>
          </a:p>
        </p:txBody>
      </p:sp>
    </p:spTree>
    <p:extLst>
      <p:ext uri="{BB962C8B-B14F-4D97-AF65-F5344CB8AC3E}">
        <p14:creationId xmlns:p14="http://schemas.microsoft.com/office/powerpoint/2010/main" val="1067273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39762"/>
          </a:xfrm>
        </p:spPr>
        <p:txBody>
          <a:bodyPr>
            <a:normAutofit/>
          </a:bodyPr>
          <a:lstStyle>
            <a:lvl1pPr>
              <a:defRPr sz="3600">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3C014A-51B2-44DB-A21E-32A282775F3A}" type="datetimeFigureOut">
              <a:rPr lang="en-US" smtClean="0"/>
              <a:t>4/28/2025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ED2318-7179-480A-AF73-9860EF72EE9C}" type="slidenum">
              <a:rPr lang="en-US" smtClean="0"/>
              <a:t>‹#›</a:t>
            </a:fld>
            <a:endParaRPr lang="en-US"/>
          </a:p>
        </p:txBody>
      </p:sp>
    </p:spTree>
    <p:extLst>
      <p:ext uri="{BB962C8B-B14F-4D97-AF65-F5344CB8AC3E}">
        <p14:creationId xmlns:p14="http://schemas.microsoft.com/office/powerpoint/2010/main" val="1553894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39762"/>
          </a:xfrm>
        </p:spPr>
        <p:txBody>
          <a:bodyPr>
            <a:normAutofit/>
          </a:bodyPr>
          <a:lstStyle>
            <a:lvl1pPr>
              <a:defRPr sz="36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3C014A-51B2-44DB-A21E-32A282775F3A}" type="datetimeFigureOut">
              <a:rPr lang="en-US" smtClean="0"/>
              <a:t>4/28/2025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ED2318-7179-480A-AF73-9860EF72EE9C}" type="slidenum">
              <a:rPr lang="en-US" smtClean="0"/>
              <a:t>‹#›</a:t>
            </a:fld>
            <a:endParaRPr lang="en-US"/>
          </a:p>
        </p:txBody>
      </p:sp>
    </p:spTree>
    <p:extLst>
      <p:ext uri="{BB962C8B-B14F-4D97-AF65-F5344CB8AC3E}">
        <p14:creationId xmlns:p14="http://schemas.microsoft.com/office/powerpoint/2010/main" val="1456624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15962"/>
          </a:xfrm>
        </p:spPr>
        <p:txBody>
          <a:bodyPr>
            <a:normAutofit/>
          </a:bodyPr>
          <a:lstStyle>
            <a:lvl1pPr>
              <a:defRPr sz="3600">
                <a:solidFill>
                  <a:schemeClr val="bg1"/>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533C014A-51B2-44DB-A21E-32A282775F3A}" type="datetimeFigureOut">
              <a:rPr lang="en-US" smtClean="0"/>
              <a:t>4/28/2025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ED2318-7179-480A-AF73-9860EF72EE9C}" type="slidenum">
              <a:rPr lang="en-US" smtClean="0"/>
              <a:t>‹#›</a:t>
            </a:fld>
            <a:endParaRPr lang="en-US"/>
          </a:p>
        </p:txBody>
      </p:sp>
    </p:spTree>
    <p:extLst>
      <p:ext uri="{BB962C8B-B14F-4D97-AF65-F5344CB8AC3E}">
        <p14:creationId xmlns:p14="http://schemas.microsoft.com/office/powerpoint/2010/main" val="184321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3C014A-51B2-44DB-A21E-32A282775F3A}" type="datetimeFigureOut">
              <a:rPr lang="en-US" smtClean="0"/>
              <a:t>4/28/2025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ED2318-7179-480A-AF73-9860EF72EE9C}"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
            <a:ext cx="12192000" cy="6857866"/>
          </a:xfrm>
          <a:prstGeom prst="rect">
            <a:avLst/>
          </a:prstGeom>
        </p:spPr>
      </p:pic>
    </p:spTree>
    <p:extLst>
      <p:ext uri="{BB962C8B-B14F-4D97-AF65-F5344CB8AC3E}">
        <p14:creationId xmlns:p14="http://schemas.microsoft.com/office/powerpoint/2010/main" val="1606114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3C014A-51B2-44DB-A21E-32A282775F3A}" type="datetimeFigureOut">
              <a:rPr lang="en-US" smtClean="0"/>
              <a:t>4/28/2025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ED2318-7179-480A-AF73-9860EF72EE9C}" type="slidenum">
              <a:rPr lang="en-US" smtClean="0"/>
              <a:t>‹#›</a:t>
            </a:fld>
            <a:endParaRPr lang="en-US"/>
          </a:p>
        </p:txBody>
      </p:sp>
    </p:spTree>
    <p:extLst>
      <p:ext uri="{BB962C8B-B14F-4D97-AF65-F5344CB8AC3E}">
        <p14:creationId xmlns:p14="http://schemas.microsoft.com/office/powerpoint/2010/main" val="3277344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3C014A-51B2-44DB-A21E-32A282775F3A}" type="datetimeFigureOut">
              <a:rPr lang="en-US" smtClean="0"/>
              <a:t>4/28/2025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ED2318-7179-480A-AF73-9860EF72EE9C}" type="slidenum">
              <a:rPr lang="en-US" smtClean="0"/>
              <a:t>‹#›</a:t>
            </a:fld>
            <a:endParaRPr lang="en-US"/>
          </a:p>
        </p:txBody>
      </p:sp>
    </p:spTree>
    <p:extLst>
      <p:ext uri="{BB962C8B-B14F-4D97-AF65-F5344CB8AC3E}">
        <p14:creationId xmlns:p14="http://schemas.microsoft.com/office/powerpoint/2010/main" val="449409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3C014A-51B2-44DB-A21E-32A282775F3A}" type="datetimeFigureOut">
              <a:rPr lang="en-US" smtClean="0"/>
              <a:t>4/28/2025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ED2318-7179-480A-AF73-9860EF72EE9C}" type="slidenum">
              <a:rPr lang="en-US" smtClean="0"/>
              <a:t>‹#›</a:t>
            </a:fld>
            <a:endParaRPr lang="en-US"/>
          </a:p>
        </p:txBody>
      </p:sp>
      <p:sp>
        <p:nvSpPr>
          <p:cNvPr id="9" name="TextBox 8"/>
          <p:cNvSpPr txBox="1"/>
          <p:nvPr userDrawn="1"/>
        </p:nvSpPr>
        <p:spPr>
          <a:xfrm>
            <a:off x="101600" y="6512605"/>
            <a:ext cx="9042400" cy="276999"/>
          </a:xfrm>
          <a:prstGeom prst="rect">
            <a:avLst/>
          </a:prstGeom>
          <a:noFill/>
        </p:spPr>
        <p:txBody>
          <a:bodyPr wrap="square" rtlCol="0">
            <a:spAutoFit/>
          </a:bodyPr>
          <a:lstStyle/>
          <a:p>
            <a:r>
              <a:rPr lang="en-US" sz="1200" b="1">
                <a:solidFill>
                  <a:schemeClr val="tx1"/>
                </a:solidFill>
                <a:latin typeface="Myriad Pro" panose="020B0503030403020204" pitchFamily="34" charset="0"/>
              </a:rPr>
              <a:t>Railroad Commission of Texas |</a:t>
            </a:r>
            <a:r>
              <a:rPr lang="en-US" sz="1200" b="1" baseline="0">
                <a:solidFill>
                  <a:schemeClr val="tx1"/>
                </a:solidFill>
                <a:latin typeface="Myriad Pro" panose="020B0503030403020204" pitchFamily="34" charset="0"/>
              </a:rPr>
              <a:t> June 27, 2016 (Change Date In First Master Slide)</a:t>
            </a:r>
            <a:endParaRPr lang="en-US" sz="1200" b="1">
              <a:solidFill>
                <a:schemeClr val="tx1"/>
              </a:solidFill>
              <a:latin typeface="Myriad Pro" panose="020B0503030403020204" pitchFamily="34" charset="0"/>
            </a:endParaRPr>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58" y="0"/>
            <a:ext cx="12191285" cy="6857464"/>
          </a:xfrm>
          <a:prstGeom prst="rect">
            <a:avLst/>
          </a:prstGeom>
        </p:spPr>
      </p:pic>
    </p:spTree>
    <p:extLst>
      <p:ext uri="{BB962C8B-B14F-4D97-AF65-F5344CB8AC3E}">
        <p14:creationId xmlns:p14="http://schemas.microsoft.com/office/powerpoint/2010/main" val="884963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eaLnBrk="0" fontAlgn="base" hangingPunct="0">
              <a:spcBef>
                <a:spcPct val="0"/>
              </a:spcBef>
              <a:spcAft>
                <a:spcPct val="0"/>
              </a:spcAft>
              <a:defRPr/>
            </a:pPr>
            <a:fld id="{18211CD3-A4A4-4DEA-BDE3-67C9866997E6}" type="datetime1">
              <a:rPr lang="en-US" smtClean="0">
                <a:solidFill>
                  <a:prstClr val="black">
                    <a:tint val="75000"/>
                  </a:prstClr>
                </a:solidFill>
              </a:rPr>
              <a:pPr eaLnBrk="0" fontAlgn="base" hangingPunct="0">
                <a:spcBef>
                  <a:spcPct val="0"/>
                </a:spcBef>
                <a:spcAft>
                  <a:spcPct val="0"/>
                </a:spcAft>
                <a:defRPr/>
              </a:pPr>
              <a:t>4/28/2025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0" fontAlgn="base" hangingPunct="0">
              <a:spcBef>
                <a:spcPct val="0"/>
              </a:spcBef>
              <a:spcAft>
                <a:spcPct val="0"/>
              </a:spcAft>
            </a:pPr>
            <a:fld id="{47C8F180-C8D1-43C4-AC99-1C8EC5FB7A61}" type="slidenum">
              <a:rPr lang="en-US" smtClean="0">
                <a:latin typeface="Arial" panose="020B0604020202020204" pitchFamily="34" charset="0"/>
              </a:rPr>
              <a:pPr eaLnBrk="0" fontAlgn="base" hangingPunct="0">
                <a:spcBef>
                  <a:spcPct val="0"/>
                </a:spcBef>
                <a:spcAft>
                  <a:spcPct val="0"/>
                </a:spcAft>
              </a:pPr>
              <a:t>‹#›</a:t>
            </a:fld>
            <a:endParaRPr lang="en-US">
              <a:latin typeface="Arial" panose="020B0604020202020204" pitchFamily="34" charset="0"/>
            </a:endParaRPr>
          </a:p>
        </p:txBody>
      </p:sp>
    </p:spTree>
    <p:extLst>
      <p:ext uri="{BB962C8B-B14F-4D97-AF65-F5344CB8AC3E}">
        <p14:creationId xmlns:p14="http://schemas.microsoft.com/office/powerpoint/2010/main" val="26079464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80CAB3-2E2A-4A88-A365-F270C0827D6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9483"/>
            <a:ext cx="12192000" cy="6854652"/>
          </a:xfrm>
          <a:prstGeom prst="rect">
            <a:avLst/>
          </a:prstGeom>
        </p:spPr>
      </p:pic>
    </p:spTree>
    <p:extLst>
      <p:ext uri="{BB962C8B-B14F-4D97-AF65-F5344CB8AC3E}">
        <p14:creationId xmlns:p14="http://schemas.microsoft.com/office/powerpoint/2010/main" val="832040182"/>
      </p:ext>
    </p:extLst>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9" y="0"/>
            <a:ext cx="12192000" cy="6854652"/>
          </a:xfrm>
          <a:prstGeom prst="rect">
            <a:avLst/>
          </a:prstGeom>
        </p:spPr>
      </p:pic>
      <p:sp>
        <p:nvSpPr>
          <p:cNvPr id="3" name="TextBox 2"/>
          <p:cNvSpPr txBox="1"/>
          <p:nvPr/>
        </p:nvSpPr>
        <p:spPr>
          <a:xfrm>
            <a:off x="1066800" y="2209801"/>
            <a:ext cx="6172200" cy="2554545"/>
          </a:xfrm>
          <a:prstGeom prst="rect">
            <a:avLst/>
          </a:prstGeom>
          <a:noFill/>
        </p:spPr>
        <p:txBody>
          <a:bodyPr wrap="square" rtlCol="0">
            <a:spAutoFit/>
          </a:bodyPr>
          <a:lstStyle/>
          <a:p>
            <a:pPr>
              <a:spcBef>
                <a:spcPct val="0"/>
              </a:spcBef>
              <a:buFont typeface="Arial" charset="0"/>
              <a:buNone/>
            </a:pPr>
            <a:r>
              <a:rPr lang="en-US" altLang="en-US" sz="2400" b="1" dirty="0">
                <a:solidFill>
                  <a:schemeClr val="bg1"/>
                </a:solidFill>
                <a:latin typeface="Arial" panose="020B0604020202020204" pitchFamily="34" charset="0"/>
                <a:ea typeface="Open Sans" panose="020B0606030504020204" pitchFamily="34" charset="0"/>
                <a:cs typeface="Arial" panose="020B0604020202020204" pitchFamily="34" charset="0"/>
              </a:rPr>
              <a:t>Permitting Disposal Wells</a:t>
            </a:r>
          </a:p>
          <a:p>
            <a:pPr>
              <a:spcBef>
                <a:spcPct val="0"/>
              </a:spcBef>
              <a:buFont typeface="Arial" charset="0"/>
              <a:buNone/>
            </a:pPr>
            <a:r>
              <a:rPr lang="en-US" altLang="en-US" sz="2400" b="1" dirty="0">
                <a:solidFill>
                  <a:schemeClr val="bg1"/>
                </a:solidFill>
                <a:latin typeface="Arial" panose="020B0604020202020204" pitchFamily="34" charset="0"/>
                <a:ea typeface="Open Sans" panose="020B0606030504020204" pitchFamily="34" charset="0"/>
                <a:cs typeface="Arial" panose="020B0604020202020204" pitchFamily="34" charset="0"/>
              </a:rPr>
              <a:t>in the Permian Basin</a:t>
            </a:r>
          </a:p>
          <a:p>
            <a:pPr algn="ctr">
              <a:spcBef>
                <a:spcPct val="0"/>
              </a:spcBef>
              <a:buFont typeface="Arial" charset="0"/>
              <a:buNone/>
            </a:pPr>
            <a:endParaRPr lang="en-US" altLang="en-US" b="1" dirty="0">
              <a:solidFill>
                <a:schemeClr val="bg1"/>
              </a:solidFill>
              <a:latin typeface="Arial" panose="020B0604020202020204" pitchFamily="34" charset="0"/>
              <a:cs typeface="Arial" panose="020B0604020202020204" pitchFamily="34" charset="0"/>
            </a:endParaRPr>
          </a:p>
          <a:p>
            <a:pPr>
              <a:spcBef>
                <a:spcPct val="0"/>
              </a:spcBef>
              <a:buFont typeface="Arial" charset="0"/>
              <a:buNone/>
            </a:pPr>
            <a:r>
              <a:rPr lang="en-US" altLang="en-US" b="1" dirty="0">
                <a:solidFill>
                  <a:schemeClr val="bg1"/>
                </a:solidFill>
                <a:latin typeface="Arial" panose="020B0604020202020204" pitchFamily="34" charset="0"/>
                <a:cs typeface="Arial" panose="020B0604020202020204" pitchFamily="34" charset="0"/>
              </a:rPr>
              <a:t>Paul Dubois, Director of Technical Permitting</a:t>
            </a:r>
          </a:p>
          <a:p>
            <a:pPr>
              <a:spcBef>
                <a:spcPct val="0"/>
              </a:spcBef>
              <a:buFont typeface="Arial" charset="0"/>
              <a:buNone/>
            </a:pPr>
            <a:r>
              <a:rPr lang="en-US" altLang="en-US" b="1" dirty="0">
                <a:solidFill>
                  <a:schemeClr val="bg1"/>
                </a:solidFill>
                <a:latin typeface="Arial" panose="020B0604020202020204" pitchFamily="34" charset="0"/>
                <a:cs typeface="Arial" panose="020B0604020202020204" pitchFamily="34" charset="0"/>
              </a:rPr>
              <a:t>Ted Wooten, Chief Engineer</a:t>
            </a:r>
          </a:p>
          <a:p>
            <a:pPr>
              <a:spcBef>
                <a:spcPct val="0"/>
              </a:spcBef>
              <a:buFont typeface="Arial" charset="0"/>
              <a:buNone/>
            </a:pPr>
            <a:r>
              <a:rPr lang="en-US" altLang="en-US" b="1" dirty="0">
                <a:solidFill>
                  <a:schemeClr val="bg1"/>
                </a:solidFill>
                <a:latin typeface="Arial" panose="020B0604020202020204" pitchFamily="34" charset="0"/>
                <a:cs typeface="Arial" panose="020B0604020202020204" pitchFamily="34" charset="0"/>
              </a:rPr>
              <a:t>Austin Gaskamp, Engineering Specialist, UIC</a:t>
            </a:r>
          </a:p>
          <a:p>
            <a:pPr>
              <a:spcBef>
                <a:spcPct val="0"/>
              </a:spcBef>
              <a:buFont typeface="Arial" charset="0"/>
              <a:buNone/>
            </a:pPr>
            <a:endParaRPr lang="en-US" altLang="en-US" sz="1200" dirty="0">
              <a:solidFill>
                <a:schemeClr val="bg1"/>
              </a:solidFill>
              <a:latin typeface="Arial" panose="020B0604020202020204" pitchFamily="34" charset="0"/>
              <a:cs typeface="Arial" panose="020B0604020202020204" pitchFamily="34" charset="0"/>
            </a:endParaRPr>
          </a:p>
          <a:p>
            <a:pPr>
              <a:spcBef>
                <a:spcPct val="0"/>
              </a:spcBef>
              <a:buFont typeface="Arial" charset="0"/>
              <a:buNone/>
            </a:pPr>
            <a:endParaRPr lang="en-US" altLang="en-US" sz="1200" dirty="0">
              <a:solidFill>
                <a:schemeClr val="bg1"/>
              </a:solidFill>
              <a:latin typeface="Arial" panose="020B0604020202020204" pitchFamily="34" charset="0"/>
              <a:cs typeface="Arial" panose="020B0604020202020204" pitchFamily="34" charset="0"/>
            </a:endParaRPr>
          </a:p>
          <a:p>
            <a:pPr>
              <a:spcBef>
                <a:spcPct val="0"/>
              </a:spcBef>
              <a:buFont typeface="Arial" charset="0"/>
              <a:buNone/>
            </a:pPr>
            <a:r>
              <a:rPr lang="en-US" altLang="en-US" sz="1600" dirty="0">
                <a:solidFill>
                  <a:schemeClr val="bg1"/>
                </a:solidFill>
                <a:latin typeface="Arial" panose="020B0604020202020204" pitchFamily="34" charset="0"/>
                <a:cs typeface="Arial" panose="020B0604020202020204" pitchFamily="34" charset="0"/>
              </a:rPr>
              <a:t>May 22, 2025</a:t>
            </a:r>
          </a:p>
        </p:txBody>
      </p:sp>
    </p:spTree>
    <p:extLst>
      <p:ext uri="{BB962C8B-B14F-4D97-AF65-F5344CB8AC3E}">
        <p14:creationId xmlns:p14="http://schemas.microsoft.com/office/powerpoint/2010/main" val="397413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F41A3-6641-FCED-83B1-85FA02404C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A7EA0F-9CB2-3698-7EE6-7BE3825E5054}"/>
              </a:ext>
            </a:extLst>
          </p:cNvPr>
          <p:cNvSpPr>
            <a:spLocks noGrp="1"/>
          </p:cNvSpPr>
          <p:nvPr>
            <p:ph type="title"/>
          </p:nvPr>
        </p:nvSpPr>
        <p:spPr>
          <a:xfrm>
            <a:off x="609600" y="274638"/>
            <a:ext cx="10972800" cy="640080"/>
          </a:xfrm>
        </p:spPr>
        <p:txBody>
          <a:bodyPr>
            <a:normAutofit/>
          </a:bodyPr>
          <a:lstStyle/>
          <a:p>
            <a:r>
              <a:rPr lang="en-US" sz="3200" dirty="0"/>
              <a:t>Well Template - Data Input - Page 1 of 4</a:t>
            </a:r>
          </a:p>
        </p:txBody>
      </p:sp>
      <p:sp>
        <p:nvSpPr>
          <p:cNvPr id="6" name="Content Placeholder 2">
            <a:extLst>
              <a:ext uri="{FF2B5EF4-FFF2-40B4-BE49-F238E27FC236}">
                <a16:creationId xmlns:a16="http://schemas.microsoft.com/office/drawing/2014/main" id="{37EA64A9-E4CA-AEB5-3CFB-7E9DBCF695CA}"/>
              </a:ext>
            </a:extLst>
          </p:cNvPr>
          <p:cNvSpPr>
            <a:spLocks noGrp="1"/>
          </p:cNvSpPr>
          <p:nvPr>
            <p:ph idx="1"/>
          </p:nvPr>
        </p:nvSpPr>
        <p:spPr>
          <a:xfrm>
            <a:off x="8315864" y="1725283"/>
            <a:ext cx="3062377" cy="2734822"/>
          </a:xfrm>
        </p:spPr>
        <p:txBody>
          <a:bodyPr>
            <a:normAutofit/>
          </a:bodyPr>
          <a:lstStyle/>
          <a:p>
            <a:pPr>
              <a:lnSpc>
                <a:spcPct val="120000"/>
              </a:lnSpc>
            </a:pPr>
            <a:r>
              <a:rPr lang="en-US" sz="2400" dirty="0"/>
              <a:t>Well Info</a:t>
            </a:r>
          </a:p>
          <a:p>
            <a:pPr>
              <a:lnSpc>
                <a:spcPct val="120000"/>
              </a:lnSpc>
            </a:pPr>
            <a:r>
              <a:rPr lang="en-US" sz="2400" dirty="0"/>
              <a:t>Reservoir and Confinement Data</a:t>
            </a:r>
          </a:p>
          <a:p>
            <a:pPr>
              <a:lnSpc>
                <a:spcPct val="120000"/>
              </a:lnSpc>
            </a:pPr>
            <a:r>
              <a:rPr lang="en-US" sz="2400" dirty="0"/>
              <a:t>Source of Data, Page Numbers</a:t>
            </a:r>
          </a:p>
          <a:p>
            <a:pPr>
              <a:lnSpc>
                <a:spcPct val="120000"/>
              </a:lnSpc>
            </a:pPr>
            <a:endParaRPr lang="en-US" sz="2400" dirty="0"/>
          </a:p>
        </p:txBody>
      </p:sp>
      <p:pic>
        <p:nvPicPr>
          <p:cNvPr id="8" name="Picture 7">
            <a:extLst>
              <a:ext uri="{FF2B5EF4-FFF2-40B4-BE49-F238E27FC236}">
                <a16:creationId xmlns:a16="http://schemas.microsoft.com/office/drawing/2014/main" id="{562EC283-8D6B-43EF-69F2-D3F6A8579EEF}"/>
              </a:ext>
            </a:extLst>
          </p:cNvPr>
          <p:cNvPicPr>
            <a:picLocks noChangeAspect="1"/>
          </p:cNvPicPr>
          <p:nvPr/>
        </p:nvPicPr>
        <p:blipFill>
          <a:blip r:embed="rId2"/>
          <a:stretch>
            <a:fillRect/>
          </a:stretch>
        </p:blipFill>
        <p:spPr>
          <a:xfrm>
            <a:off x="427428" y="1074328"/>
            <a:ext cx="7793850" cy="5509034"/>
          </a:xfrm>
          <a:prstGeom prst="rect">
            <a:avLst/>
          </a:prstGeom>
        </p:spPr>
      </p:pic>
      <p:sp>
        <p:nvSpPr>
          <p:cNvPr id="9" name="Rectangle 8">
            <a:extLst>
              <a:ext uri="{FF2B5EF4-FFF2-40B4-BE49-F238E27FC236}">
                <a16:creationId xmlns:a16="http://schemas.microsoft.com/office/drawing/2014/main" id="{44593D3A-41FD-A378-12F8-12EDBB761A86}"/>
              </a:ext>
            </a:extLst>
          </p:cNvPr>
          <p:cNvSpPr/>
          <p:nvPr/>
        </p:nvSpPr>
        <p:spPr>
          <a:xfrm>
            <a:off x="5546785" y="1725283"/>
            <a:ext cx="2674493" cy="4858079"/>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EF19899-6E04-1F4E-5F39-A9B3C56A3960}"/>
              </a:ext>
            </a:extLst>
          </p:cNvPr>
          <p:cNvSpPr/>
          <p:nvPr/>
        </p:nvSpPr>
        <p:spPr>
          <a:xfrm>
            <a:off x="427428" y="1966823"/>
            <a:ext cx="5119357" cy="1173192"/>
          </a:xfrm>
          <a:prstGeom prst="rect">
            <a:avLst/>
          </a:prstGeom>
          <a:solidFill>
            <a:srgbClr val="92D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F2F6AB4-E085-0093-9EB3-8CBD5BEFF38F}"/>
              </a:ext>
            </a:extLst>
          </p:cNvPr>
          <p:cNvSpPr/>
          <p:nvPr/>
        </p:nvSpPr>
        <p:spPr>
          <a:xfrm>
            <a:off x="427428" y="3252158"/>
            <a:ext cx="5119357" cy="2596551"/>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2581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40080"/>
          </a:xfrm>
        </p:spPr>
        <p:txBody>
          <a:bodyPr>
            <a:normAutofit/>
          </a:bodyPr>
          <a:lstStyle/>
          <a:p>
            <a:r>
              <a:rPr lang="en-US" sz="3200" dirty="0"/>
              <a:t>Well Template - Parameters - Page 2 of 4</a:t>
            </a:r>
          </a:p>
        </p:txBody>
      </p:sp>
      <p:sp>
        <p:nvSpPr>
          <p:cNvPr id="3" name="Content Placeholder 2"/>
          <p:cNvSpPr>
            <a:spLocks noGrp="1"/>
          </p:cNvSpPr>
          <p:nvPr>
            <p:ph idx="1"/>
          </p:nvPr>
        </p:nvSpPr>
        <p:spPr>
          <a:xfrm>
            <a:off x="609600" y="1066800"/>
            <a:ext cx="10972800" cy="5377131"/>
          </a:xfrm>
        </p:spPr>
        <p:txBody>
          <a:bodyPr>
            <a:normAutofit fontScale="62500" lnSpcReduction="20000"/>
          </a:bodyPr>
          <a:lstStyle/>
          <a:p>
            <a:pPr marL="0" indent="0">
              <a:lnSpc>
                <a:spcPct val="120000"/>
              </a:lnSpc>
              <a:buNone/>
            </a:pPr>
            <a:endParaRPr lang="en-US" sz="2300" dirty="0"/>
          </a:p>
          <a:p>
            <a:r>
              <a:rPr lang="en-US" sz="2300" b="1" u="sng" dirty="0"/>
              <a:t>UPPER CONFINEMENT ZONE</a:t>
            </a:r>
            <a:r>
              <a:rPr lang="en-US" sz="2300" dirty="0"/>
              <a:t> above the permitted injection interval</a:t>
            </a:r>
          </a:p>
          <a:p>
            <a:pPr lvl="1"/>
            <a:r>
              <a:rPr lang="en-US" sz="2300" dirty="0"/>
              <a:t>Depth to top of upper confinement zone</a:t>
            </a:r>
          </a:p>
          <a:p>
            <a:pPr lvl="1"/>
            <a:r>
              <a:rPr lang="en-US" sz="2300" strike="sngStrike" dirty="0"/>
              <a:t>Depth to bottom of upper confinement zone</a:t>
            </a:r>
          </a:p>
          <a:p>
            <a:pPr lvl="1"/>
            <a:r>
              <a:rPr lang="en-US" sz="2300" dirty="0"/>
              <a:t>Frac gradient for upper confinement zone</a:t>
            </a:r>
            <a:endParaRPr lang="en-US" sz="2700" dirty="0"/>
          </a:p>
          <a:p>
            <a:pPr lvl="1"/>
            <a:endParaRPr lang="en-US" sz="2300" dirty="0"/>
          </a:p>
          <a:p>
            <a:pPr lvl="1"/>
            <a:endParaRPr lang="en-US" sz="2300" dirty="0"/>
          </a:p>
          <a:p>
            <a:r>
              <a:rPr lang="en-US" sz="2300" b="1" u="sng" dirty="0"/>
              <a:t>PERMITTED INJECTION INTERVAL</a:t>
            </a:r>
          </a:p>
          <a:p>
            <a:pPr lvl="1"/>
            <a:r>
              <a:rPr lang="en-US" sz="2300" dirty="0"/>
              <a:t>Depth to top of permitted injection interval</a:t>
            </a:r>
          </a:p>
          <a:p>
            <a:pPr lvl="1"/>
            <a:r>
              <a:rPr lang="en-US" sz="2300" dirty="0"/>
              <a:t>Depth to bottom of permitted injection interval</a:t>
            </a:r>
          </a:p>
          <a:p>
            <a:pPr lvl="1"/>
            <a:r>
              <a:rPr lang="en-US" sz="2300" dirty="0"/>
              <a:t>Frac gradient for permitted injection interval</a:t>
            </a:r>
          </a:p>
          <a:p>
            <a:pPr lvl="1"/>
            <a:r>
              <a:rPr lang="en-US" sz="2300" dirty="0"/>
              <a:t>Initial </a:t>
            </a:r>
            <a:r>
              <a:rPr lang="en-US" sz="2300" b="1" i="1" u="sng" dirty="0"/>
              <a:t>average reservoir pore pressure </a:t>
            </a:r>
            <a:r>
              <a:rPr lang="en-US" sz="2300" dirty="0"/>
              <a:t> for permitted injection interval, including reference depth and date of measurement</a:t>
            </a:r>
          </a:p>
          <a:p>
            <a:pPr lvl="1"/>
            <a:endParaRPr lang="en-US" sz="2300" dirty="0"/>
          </a:p>
          <a:p>
            <a:r>
              <a:rPr lang="en-US" sz="2300" b="1" u="sng" dirty="0"/>
              <a:t>LOWER CONFINEMENT ZONE</a:t>
            </a:r>
            <a:r>
              <a:rPr lang="en-US" sz="2300" dirty="0"/>
              <a:t>  below the permitted injection interval</a:t>
            </a:r>
          </a:p>
          <a:p>
            <a:pPr lvl="1"/>
            <a:r>
              <a:rPr lang="en-US" sz="2300" strike="sngStrike" dirty="0"/>
              <a:t>Depth to top of lower confinement zone</a:t>
            </a:r>
          </a:p>
          <a:p>
            <a:pPr lvl="1"/>
            <a:r>
              <a:rPr lang="en-US" sz="2300" dirty="0"/>
              <a:t>Depth to bottom of lower confinement zone</a:t>
            </a:r>
          </a:p>
          <a:p>
            <a:pPr lvl="1"/>
            <a:r>
              <a:rPr lang="en-US" sz="2300" dirty="0"/>
              <a:t>Frac gradient for lower confinement zone</a:t>
            </a:r>
          </a:p>
          <a:p>
            <a:pPr marL="0" indent="0">
              <a:buNone/>
            </a:pPr>
            <a:endParaRPr lang="en-US" dirty="0"/>
          </a:p>
          <a:p>
            <a:r>
              <a:rPr lang="en-US" sz="2900" dirty="0">
                <a:solidFill>
                  <a:srgbClr val="000000"/>
                </a:solidFill>
                <a:effectLst/>
                <a:latin typeface="+mj-lt"/>
                <a:ea typeface="Aptos" panose="020B0004020202020204" pitchFamily="34" charset="0"/>
                <a:cs typeface="Times New Roman" panose="02020603050405020304" pitchFamily="18" charset="0"/>
              </a:rPr>
              <a:t>Upper and lower boundaries of the permitted injection interval must be mechanically competent to prevent fracture growth out the injection interval, as well as act as a permeability barrier. </a:t>
            </a:r>
            <a:endParaRPr lang="en-US" sz="2900" dirty="0">
              <a:solidFill>
                <a:srgbClr val="000000"/>
              </a:solidFill>
              <a:latin typeface="+mj-lt"/>
              <a:ea typeface="Aptos" panose="020B0004020202020204" pitchFamily="34" charset="0"/>
              <a:cs typeface="Times New Roman" panose="02020603050405020304" pitchFamily="18" charset="0"/>
            </a:endParaRPr>
          </a:p>
          <a:p>
            <a:r>
              <a:rPr lang="en-US" sz="2900" dirty="0">
                <a:solidFill>
                  <a:srgbClr val="000000"/>
                </a:solidFill>
                <a:latin typeface="+mj-lt"/>
                <a:cs typeface="Times New Roman" panose="02020603050405020304" pitchFamily="18" charset="0"/>
              </a:rPr>
              <a:t>Bottom of upper confining interval is assumed to be top of permitted injection interval. Similarly, bottom of permitted injection interval is assumed to be top of the lower confinement. </a:t>
            </a:r>
            <a:endParaRPr lang="en-US" dirty="0">
              <a:latin typeface="+mj-lt"/>
            </a:endParaRPr>
          </a:p>
        </p:txBody>
      </p:sp>
    </p:spTree>
    <p:extLst>
      <p:ext uri="{BB962C8B-B14F-4D97-AF65-F5344CB8AC3E}">
        <p14:creationId xmlns:p14="http://schemas.microsoft.com/office/powerpoint/2010/main" val="1993884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90401-85BC-79BF-AFA0-BDD44ECBFD7F}"/>
              </a:ext>
            </a:extLst>
          </p:cNvPr>
          <p:cNvSpPr>
            <a:spLocks noGrp="1"/>
          </p:cNvSpPr>
          <p:nvPr>
            <p:ph type="title"/>
          </p:nvPr>
        </p:nvSpPr>
        <p:spPr/>
        <p:txBody>
          <a:bodyPr/>
          <a:lstStyle/>
          <a:p>
            <a:r>
              <a:rPr lang="en-US" dirty="0"/>
              <a:t>Well Template -</a:t>
            </a:r>
            <a:r>
              <a:rPr lang="en-US" sz="3600" dirty="0"/>
              <a:t> Parameters </a:t>
            </a:r>
            <a:r>
              <a:rPr lang="en-US" dirty="0"/>
              <a:t>-</a:t>
            </a:r>
            <a:r>
              <a:rPr lang="en-US" sz="3600" dirty="0"/>
              <a:t> Page </a:t>
            </a:r>
            <a:r>
              <a:rPr lang="en-US" dirty="0"/>
              <a:t>3</a:t>
            </a:r>
            <a:r>
              <a:rPr lang="en-US" sz="3600" dirty="0"/>
              <a:t> of 4</a:t>
            </a:r>
            <a:endParaRPr lang="en-US" dirty="0"/>
          </a:p>
        </p:txBody>
      </p:sp>
      <p:sp>
        <p:nvSpPr>
          <p:cNvPr id="3" name="Content Placeholder 2">
            <a:extLst>
              <a:ext uri="{FF2B5EF4-FFF2-40B4-BE49-F238E27FC236}">
                <a16:creationId xmlns:a16="http://schemas.microsoft.com/office/drawing/2014/main" id="{0B19C278-0CE8-033B-1393-8E2FDBD96824}"/>
              </a:ext>
            </a:extLst>
          </p:cNvPr>
          <p:cNvSpPr>
            <a:spLocks noGrp="1"/>
          </p:cNvSpPr>
          <p:nvPr>
            <p:ph idx="1"/>
          </p:nvPr>
        </p:nvSpPr>
        <p:spPr/>
        <p:txBody>
          <a:bodyPr>
            <a:normAutofit/>
          </a:bodyPr>
          <a:lstStyle/>
          <a:p>
            <a:r>
              <a:rPr lang="en-US" sz="2400" b="1" u="sng" dirty="0"/>
              <a:t>PERFORATED INTERVAL (if different from the Permitted Interval)</a:t>
            </a:r>
          </a:p>
          <a:p>
            <a:pPr lvl="1"/>
            <a:r>
              <a:rPr lang="en-US" sz="2400" dirty="0"/>
              <a:t>Top of perforated interval</a:t>
            </a:r>
          </a:p>
          <a:p>
            <a:pPr lvl="1"/>
            <a:r>
              <a:rPr lang="en-US" sz="2400" dirty="0"/>
              <a:t>Bottom of perforated interval</a:t>
            </a:r>
          </a:p>
          <a:p>
            <a:pPr lvl="1"/>
            <a:r>
              <a:rPr lang="en-US" sz="2400" dirty="0"/>
              <a:t>Depth to pore pressure reference</a:t>
            </a:r>
          </a:p>
          <a:p>
            <a:pPr lvl="1"/>
            <a:endParaRPr lang="en-US" sz="2400" dirty="0"/>
          </a:p>
          <a:p>
            <a:r>
              <a:rPr lang="en-US" sz="2400" b="1" u="sng" dirty="0"/>
              <a:t>AVERAGE DENSITY</a:t>
            </a:r>
            <a:r>
              <a:rPr lang="en-US" sz="2400" dirty="0"/>
              <a:t> of permitted injection fluids</a:t>
            </a:r>
          </a:p>
          <a:p>
            <a:endParaRPr lang="en-US" sz="2400" b="1" u="sng" dirty="0"/>
          </a:p>
          <a:p>
            <a:r>
              <a:rPr lang="en-US" sz="2400" b="1" u="sng" dirty="0"/>
              <a:t>POROSITY / PERMEABILITY</a:t>
            </a:r>
          </a:p>
        </p:txBody>
      </p:sp>
    </p:spTree>
    <p:extLst>
      <p:ext uri="{BB962C8B-B14F-4D97-AF65-F5344CB8AC3E}">
        <p14:creationId xmlns:p14="http://schemas.microsoft.com/office/powerpoint/2010/main" val="2867771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74052-39B5-F18D-3483-CF52004277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F427D8-0B46-986C-4F0A-907D0A8636C3}"/>
              </a:ext>
            </a:extLst>
          </p:cNvPr>
          <p:cNvSpPr>
            <a:spLocks noGrp="1"/>
          </p:cNvSpPr>
          <p:nvPr>
            <p:ph type="title"/>
          </p:nvPr>
        </p:nvSpPr>
        <p:spPr/>
        <p:txBody>
          <a:bodyPr/>
          <a:lstStyle/>
          <a:p>
            <a:r>
              <a:rPr lang="en-US" dirty="0"/>
              <a:t>Well Template -</a:t>
            </a:r>
            <a:r>
              <a:rPr lang="en-US" sz="3600" dirty="0"/>
              <a:t> Sources of Data</a:t>
            </a:r>
            <a:endParaRPr lang="en-US" dirty="0"/>
          </a:p>
        </p:txBody>
      </p:sp>
      <p:sp>
        <p:nvSpPr>
          <p:cNvPr id="3" name="Content Placeholder 2">
            <a:extLst>
              <a:ext uri="{FF2B5EF4-FFF2-40B4-BE49-F238E27FC236}">
                <a16:creationId xmlns:a16="http://schemas.microsoft.com/office/drawing/2014/main" id="{153419E6-F5D3-FA74-2E79-3E309118E045}"/>
              </a:ext>
            </a:extLst>
          </p:cNvPr>
          <p:cNvSpPr>
            <a:spLocks noGrp="1"/>
          </p:cNvSpPr>
          <p:nvPr>
            <p:ph idx="1"/>
          </p:nvPr>
        </p:nvSpPr>
        <p:spPr/>
        <p:txBody>
          <a:bodyPr>
            <a:normAutofit/>
          </a:bodyPr>
          <a:lstStyle/>
          <a:p>
            <a:r>
              <a:rPr lang="en-US" sz="2400" dirty="0"/>
              <a:t>In-situ minimum stresses (frac gradients): step rate test, sonic log interpretation, diagnostic fracture injection test (DFIT).</a:t>
            </a:r>
          </a:p>
          <a:p>
            <a:r>
              <a:rPr lang="en-US" sz="2400" dirty="0"/>
              <a:t>Average reservoir pressure: BHP measurements, injection / fall-off testing.</a:t>
            </a:r>
          </a:p>
          <a:p>
            <a:endParaRPr lang="en-US" sz="2400" dirty="0"/>
          </a:p>
          <a:p>
            <a:endParaRPr lang="en-US" sz="2400" dirty="0"/>
          </a:p>
          <a:p>
            <a:pPr marL="457200" lvl="1" indent="0" algn="ctr">
              <a:buNone/>
            </a:pPr>
            <a:r>
              <a:rPr lang="en-US" dirty="0"/>
              <a:t>Remember: add reference wells to cross-section.</a:t>
            </a:r>
          </a:p>
          <a:p>
            <a:pPr marL="457200" lvl="1" indent="0" algn="ctr">
              <a:buNone/>
            </a:pPr>
            <a:r>
              <a:rPr lang="en-US" dirty="0"/>
              <a:t>Create report and appendix of source data (show your work).</a:t>
            </a:r>
          </a:p>
        </p:txBody>
      </p:sp>
    </p:spTree>
    <p:extLst>
      <p:ext uri="{BB962C8B-B14F-4D97-AF65-F5344CB8AC3E}">
        <p14:creationId xmlns:p14="http://schemas.microsoft.com/office/powerpoint/2010/main" val="3097243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5B75C-D7A9-6A9F-259E-220F9ADAEE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19E2C1-C228-C77E-710E-1845D0BD6286}"/>
              </a:ext>
            </a:extLst>
          </p:cNvPr>
          <p:cNvSpPr>
            <a:spLocks noGrp="1"/>
          </p:cNvSpPr>
          <p:nvPr>
            <p:ph type="title"/>
          </p:nvPr>
        </p:nvSpPr>
        <p:spPr>
          <a:xfrm>
            <a:off x="609600" y="274638"/>
            <a:ext cx="10972800" cy="640080"/>
          </a:xfrm>
        </p:spPr>
        <p:txBody>
          <a:bodyPr>
            <a:normAutofit/>
          </a:bodyPr>
          <a:lstStyle/>
          <a:p>
            <a:r>
              <a:rPr lang="en-US" sz="3200" dirty="0"/>
              <a:t>AOR Template – Input Data</a:t>
            </a:r>
          </a:p>
        </p:txBody>
      </p:sp>
      <p:pic>
        <p:nvPicPr>
          <p:cNvPr id="5" name="Picture 4">
            <a:extLst>
              <a:ext uri="{FF2B5EF4-FFF2-40B4-BE49-F238E27FC236}">
                <a16:creationId xmlns:a16="http://schemas.microsoft.com/office/drawing/2014/main" id="{6C28D6EB-8EE0-E692-358E-B548DB5CDAE5}"/>
              </a:ext>
            </a:extLst>
          </p:cNvPr>
          <p:cNvPicPr>
            <a:picLocks noChangeAspect="1"/>
          </p:cNvPicPr>
          <p:nvPr/>
        </p:nvPicPr>
        <p:blipFill>
          <a:blip r:embed="rId2"/>
          <a:stretch>
            <a:fillRect/>
          </a:stretch>
        </p:blipFill>
        <p:spPr>
          <a:xfrm>
            <a:off x="381000" y="1143000"/>
            <a:ext cx="11734800" cy="4765526"/>
          </a:xfrm>
          <a:prstGeom prst="rect">
            <a:avLst/>
          </a:prstGeom>
        </p:spPr>
      </p:pic>
    </p:spTree>
    <p:extLst>
      <p:ext uri="{BB962C8B-B14F-4D97-AF65-F5344CB8AC3E}">
        <p14:creationId xmlns:p14="http://schemas.microsoft.com/office/powerpoint/2010/main" val="3526773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B7DB2-34F8-1906-3204-C376EFF4C9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338BBF-104E-A162-27AA-69F168E84BBD}"/>
              </a:ext>
            </a:extLst>
          </p:cNvPr>
          <p:cNvSpPr>
            <a:spLocks noGrp="1"/>
          </p:cNvSpPr>
          <p:nvPr>
            <p:ph type="title"/>
          </p:nvPr>
        </p:nvSpPr>
        <p:spPr>
          <a:xfrm>
            <a:off x="609600" y="274638"/>
            <a:ext cx="10972800" cy="640080"/>
          </a:xfrm>
        </p:spPr>
        <p:txBody>
          <a:bodyPr>
            <a:normAutofit/>
          </a:bodyPr>
          <a:lstStyle/>
          <a:p>
            <a:r>
              <a:rPr lang="en-US" sz="3200" dirty="0"/>
              <a:t>AOR Criteria: 0 to ½ mile</a:t>
            </a:r>
          </a:p>
        </p:txBody>
      </p:sp>
      <p:sp>
        <p:nvSpPr>
          <p:cNvPr id="3" name="Content Placeholder 2">
            <a:extLst>
              <a:ext uri="{FF2B5EF4-FFF2-40B4-BE49-F238E27FC236}">
                <a16:creationId xmlns:a16="http://schemas.microsoft.com/office/drawing/2014/main" id="{346088D5-8AA6-E2BF-5E2A-0E3C7CEEBB0C}"/>
              </a:ext>
            </a:extLst>
          </p:cNvPr>
          <p:cNvSpPr>
            <a:spLocks noGrp="1"/>
          </p:cNvSpPr>
          <p:nvPr>
            <p:ph idx="1"/>
          </p:nvPr>
        </p:nvSpPr>
        <p:spPr/>
        <p:txBody>
          <a:bodyPr>
            <a:normAutofit fontScale="92500"/>
          </a:bodyPr>
          <a:lstStyle/>
          <a:p>
            <a:pPr>
              <a:lnSpc>
                <a:spcPct val="120000"/>
              </a:lnSpc>
            </a:pPr>
            <a:r>
              <a:rPr lang="en-US" b="1" u="sng" dirty="0"/>
              <a:t>PASS/FAIL RADIUS OF REVIEW</a:t>
            </a:r>
          </a:p>
          <a:p>
            <a:pPr lvl="1">
              <a:lnSpc>
                <a:spcPct val="120000"/>
              </a:lnSpc>
            </a:pPr>
            <a:r>
              <a:rPr lang="en-US" dirty="0"/>
              <a:t>Operator is required to assess completion and cementing records of all known wells in the ½-mile radius. Offset wells must:</a:t>
            </a:r>
          </a:p>
          <a:p>
            <a:pPr lvl="2">
              <a:lnSpc>
                <a:spcPct val="120000"/>
              </a:lnSpc>
            </a:pPr>
            <a:r>
              <a:rPr lang="en-US" dirty="0"/>
              <a:t>have cement across the injection interval and the cement in the offset wells is adequate to keep injected fluids in the injection interval.</a:t>
            </a:r>
          </a:p>
          <a:p>
            <a:pPr lvl="2">
              <a:lnSpc>
                <a:spcPct val="120000"/>
              </a:lnSpc>
            </a:pPr>
            <a:r>
              <a:rPr lang="en-US" dirty="0"/>
              <a:t>have all applicable plugging records to indicate the BUQW is protected from injection in the subject well.</a:t>
            </a:r>
          </a:p>
          <a:p>
            <a:pPr lvl="2">
              <a:lnSpc>
                <a:spcPct val="120000"/>
              </a:lnSpc>
            </a:pPr>
            <a:r>
              <a:rPr lang="en-US" dirty="0"/>
              <a:t>contain no orphan wells, improperly plugged, or abandoned wells within the ½-mile AOR. </a:t>
            </a:r>
          </a:p>
          <a:p>
            <a:pPr marL="0" indent="0">
              <a:buNone/>
            </a:pPr>
            <a:endParaRPr lang="en-US" dirty="0"/>
          </a:p>
        </p:txBody>
      </p:sp>
    </p:spTree>
    <p:extLst>
      <p:ext uri="{BB962C8B-B14F-4D97-AF65-F5344CB8AC3E}">
        <p14:creationId xmlns:p14="http://schemas.microsoft.com/office/powerpoint/2010/main" val="829260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8AD6E-9899-E8F8-7B16-E9C445DCEE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6E74EF-B1A4-9F90-D4C1-94F64FE563F7}"/>
              </a:ext>
            </a:extLst>
          </p:cNvPr>
          <p:cNvSpPr>
            <a:spLocks noGrp="1"/>
          </p:cNvSpPr>
          <p:nvPr>
            <p:ph type="title"/>
          </p:nvPr>
        </p:nvSpPr>
        <p:spPr>
          <a:xfrm>
            <a:off x="609600" y="274638"/>
            <a:ext cx="10972800" cy="640080"/>
          </a:xfrm>
        </p:spPr>
        <p:txBody>
          <a:bodyPr>
            <a:normAutofit/>
          </a:bodyPr>
          <a:lstStyle/>
          <a:p>
            <a:r>
              <a:rPr lang="en-US" sz="3200" dirty="0"/>
              <a:t>AOR Criteria: ½ to 2 mile</a:t>
            </a:r>
          </a:p>
        </p:txBody>
      </p:sp>
      <p:sp>
        <p:nvSpPr>
          <p:cNvPr id="3" name="Content Placeholder 2">
            <a:extLst>
              <a:ext uri="{FF2B5EF4-FFF2-40B4-BE49-F238E27FC236}">
                <a16:creationId xmlns:a16="http://schemas.microsoft.com/office/drawing/2014/main" id="{BFCC4C5A-F365-5997-E3D2-8BD2DA03686F}"/>
              </a:ext>
            </a:extLst>
          </p:cNvPr>
          <p:cNvSpPr>
            <a:spLocks noGrp="1"/>
          </p:cNvSpPr>
          <p:nvPr>
            <p:ph idx="1"/>
          </p:nvPr>
        </p:nvSpPr>
        <p:spPr/>
        <p:txBody>
          <a:bodyPr/>
          <a:lstStyle/>
          <a:p>
            <a:pPr>
              <a:lnSpc>
                <a:spcPct val="120000"/>
              </a:lnSpc>
            </a:pPr>
            <a:r>
              <a:rPr lang="en-US" b="1" u="sng" dirty="0"/>
              <a:t>WELLBORE DATA INTEGRITY RADIUS OF REVIEW</a:t>
            </a:r>
          </a:p>
          <a:p>
            <a:pPr lvl="1">
              <a:lnSpc>
                <a:spcPct val="120000"/>
              </a:lnSpc>
            </a:pPr>
            <a:r>
              <a:rPr lang="en-US" dirty="0"/>
              <a:t>If wells in the area between ½ and 2 miles are classified as orphan wells or have insufficient cementing, plugging or completion records, then the MSIP for that permit will automatically receive a 0.05 psi/ft reduction.</a:t>
            </a:r>
          </a:p>
        </p:txBody>
      </p:sp>
    </p:spTree>
    <p:extLst>
      <p:ext uri="{BB962C8B-B14F-4D97-AF65-F5344CB8AC3E}">
        <p14:creationId xmlns:p14="http://schemas.microsoft.com/office/powerpoint/2010/main" val="1436196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1D55C-D666-E1E9-410C-7DEB737A22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60B71E-6F32-65FE-5E2B-15DA08B6AFE0}"/>
              </a:ext>
            </a:extLst>
          </p:cNvPr>
          <p:cNvSpPr>
            <a:spLocks noGrp="1"/>
          </p:cNvSpPr>
          <p:nvPr>
            <p:ph type="title"/>
          </p:nvPr>
        </p:nvSpPr>
        <p:spPr>
          <a:xfrm>
            <a:off x="609600" y="274638"/>
            <a:ext cx="10972800" cy="639762"/>
          </a:xfrm>
        </p:spPr>
        <p:txBody>
          <a:bodyPr anchor="ctr">
            <a:normAutofit/>
          </a:bodyPr>
          <a:lstStyle/>
          <a:p>
            <a:pPr>
              <a:lnSpc>
                <a:spcPct val="90000"/>
              </a:lnSpc>
            </a:pPr>
            <a:r>
              <a:rPr lang="en-US" dirty="0"/>
              <a:t>AOR Data - Sources of Data</a:t>
            </a:r>
          </a:p>
        </p:txBody>
      </p:sp>
      <p:sp>
        <p:nvSpPr>
          <p:cNvPr id="7" name="Text Placeholder 2">
            <a:extLst>
              <a:ext uri="{FF2B5EF4-FFF2-40B4-BE49-F238E27FC236}">
                <a16:creationId xmlns:a16="http://schemas.microsoft.com/office/drawing/2014/main" id="{5D9382DB-2331-1B8B-60D7-DC603212D6A9}"/>
              </a:ext>
            </a:extLst>
          </p:cNvPr>
          <p:cNvSpPr>
            <a:spLocks noGrp="1"/>
          </p:cNvSpPr>
          <p:nvPr>
            <p:ph type="body" idx="1"/>
          </p:nvPr>
        </p:nvSpPr>
        <p:spPr>
          <a:xfrm>
            <a:off x="609600" y="1535113"/>
            <a:ext cx="5386917" cy="639762"/>
          </a:xfrm>
        </p:spPr>
        <p:txBody>
          <a:bodyPr/>
          <a:lstStyle/>
          <a:p>
            <a:r>
              <a:rPr lang="en-US" dirty="0"/>
              <a:t>Plugging Reports	</a:t>
            </a:r>
          </a:p>
        </p:txBody>
      </p:sp>
      <p:pic>
        <p:nvPicPr>
          <p:cNvPr id="12" name="Content Placeholder 11">
            <a:extLst>
              <a:ext uri="{FF2B5EF4-FFF2-40B4-BE49-F238E27FC236}">
                <a16:creationId xmlns:a16="http://schemas.microsoft.com/office/drawing/2014/main" id="{BEEAB882-556C-6D52-F5D4-FCF948EE1395}"/>
              </a:ext>
            </a:extLst>
          </p:cNvPr>
          <p:cNvPicPr>
            <a:picLocks noGrp="1" noChangeAspect="1"/>
          </p:cNvPicPr>
          <p:nvPr>
            <p:ph sz="half" idx="2"/>
          </p:nvPr>
        </p:nvPicPr>
        <p:blipFill>
          <a:blip r:embed="rId2"/>
          <a:stretch>
            <a:fillRect/>
          </a:stretch>
        </p:blipFill>
        <p:spPr>
          <a:xfrm>
            <a:off x="610759" y="2174875"/>
            <a:ext cx="5386388" cy="3923858"/>
          </a:xfrm>
        </p:spPr>
      </p:pic>
      <p:sp>
        <p:nvSpPr>
          <p:cNvPr id="11" name="Text Placeholder 4">
            <a:extLst>
              <a:ext uri="{FF2B5EF4-FFF2-40B4-BE49-F238E27FC236}">
                <a16:creationId xmlns:a16="http://schemas.microsoft.com/office/drawing/2014/main" id="{D9CF2D34-FD24-89E0-FABF-BD1E3F0ED4AC}"/>
              </a:ext>
            </a:extLst>
          </p:cNvPr>
          <p:cNvSpPr>
            <a:spLocks noGrp="1"/>
          </p:cNvSpPr>
          <p:nvPr>
            <p:ph type="body" sz="quarter" idx="3"/>
          </p:nvPr>
        </p:nvSpPr>
        <p:spPr>
          <a:xfrm>
            <a:off x="6096529" y="1535113"/>
            <a:ext cx="5389033" cy="639762"/>
          </a:xfrm>
        </p:spPr>
        <p:txBody>
          <a:bodyPr/>
          <a:lstStyle/>
          <a:p>
            <a:r>
              <a:rPr lang="en-US" dirty="0"/>
              <a:t>Completion Reports</a:t>
            </a:r>
          </a:p>
        </p:txBody>
      </p:sp>
      <p:pic>
        <p:nvPicPr>
          <p:cNvPr id="8" name="Content Placeholder 7">
            <a:extLst>
              <a:ext uri="{FF2B5EF4-FFF2-40B4-BE49-F238E27FC236}">
                <a16:creationId xmlns:a16="http://schemas.microsoft.com/office/drawing/2014/main" id="{BC2D5A1B-7ADB-6E6C-80E8-7B5F6A370692}"/>
              </a:ext>
            </a:extLst>
          </p:cNvPr>
          <p:cNvPicPr>
            <a:picLocks noGrp="1" noChangeAspect="1"/>
          </p:cNvPicPr>
          <p:nvPr>
            <p:ph sz="quarter" idx="4"/>
          </p:nvPr>
        </p:nvPicPr>
        <p:blipFill>
          <a:blip r:embed="rId3"/>
          <a:stretch>
            <a:fillRect/>
          </a:stretch>
        </p:blipFill>
        <p:spPr>
          <a:xfrm>
            <a:off x="6096000" y="2655135"/>
            <a:ext cx="5389562" cy="2687959"/>
          </a:xfrm>
        </p:spPr>
      </p:pic>
      <p:sp>
        <p:nvSpPr>
          <p:cNvPr id="15" name="Text Placeholder 4">
            <a:extLst>
              <a:ext uri="{FF2B5EF4-FFF2-40B4-BE49-F238E27FC236}">
                <a16:creationId xmlns:a16="http://schemas.microsoft.com/office/drawing/2014/main" id="{900B2BEE-F693-37B9-53E5-ADE3B61C1610}"/>
              </a:ext>
            </a:extLst>
          </p:cNvPr>
          <p:cNvSpPr txBox="1">
            <a:spLocks/>
          </p:cNvSpPr>
          <p:nvPr/>
        </p:nvSpPr>
        <p:spPr>
          <a:xfrm>
            <a:off x="6096529" y="5425484"/>
            <a:ext cx="5389033"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i="0" u="none"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en-US" dirty="0"/>
              <a:t>Other Sources…</a:t>
            </a:r>
          </a:p>
        </p:txBody>
      </p:sp>
    </p:spTree>
    <p:extLst>
      <p:ext uri="{BB962C8B-B14F-4D97-AF65-F5344CB8AC3E}">
        <p14:creationId xmlns:p14="http://schemas.microsoft.com/office/powerpoint/2010/main" val="1518670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CE447-9A96-E703-B8A3-E33E71000CC2}"/>
              </a:ext>
            </a:extLst>
          </p:cNvPr>
          <p:cNvSpPr>
            <a:spLocks noGrp="1"/>
          </p:cNvSpPr>
          <p:nvPr>
            <p:ph type="title"/>
          </p:nvPr>
        </p:nvSpPr>
        <p:spPr/>
        <p:txBody>
          <a:bodyPr/>
          <a:lstStyle/>
          <a:p>
            <a:r>
              <a:rPr lang="en-US" dirty="0"/>
              <a:t>Additional Application Attachments</a:t>
            </a:r>
          </a:p>
        </p:txBody>
      </p:sp>
      <p:sp>
        <p:nvSpPr>
          <p:cNvPr id="3" name="Content Placeholder 2">
            <a:extLst>
              <a:ext uri="{FF2B5EF4-FFF2-40B4-BE49-F238E27FC236}">
                <a16:creationId xmlns:a16="http://schemas.microsoft.com/office/drawing/2014/main" id="{4A4DDE47-2AF9-1AEE-E79E-30274CFCDF50}"/>
              </a:ext>
            </a:extLst>
          </p:cNvPr>
          <p:cNvSpPr>
            <a:spLocks noGrp="1"/>
          </p:cNvSpPr>
          <p:nvPr>
            <p:ph idx="1"/>
          </p:nvPr>
        </p:nvSpPr>
        <p:spPr>
          <a:xfrm>
            <a:off x="609600" y="1143001"/>
            <a:ext cx="10972800" cy="4983164"/>
          </a:xfrm>
        </p:spPr>
        <p:txBody>
          <a:bodyPr>
            <a:normAutofit/>
          </a:bodyPr>
          <a:lstStyle/>
          <a:p>
            <a:pPr>
              <a:lnSpc>
                <a:spcPct val="120000"/>
              </a:lnSpc>
            </a:pPr>
            <a:r>
              <a:rPr lang="en-US" sz="2400" b="1" u="sng" dirty="0"/>
              <a:t>Map showing permit location and offset well locations</a:t>
            </a:r>
          </a:p>
          <a:p>
            <a:pPr lvl="1">
              <a:lnSpc>
                <a:spcPct val="120000"/>
              </a:lnSpc>
            </a:pPr>
            <a:r>
              <a:rPr lang="en-US" sz="1800" dirty="0"/>
              <a:t>Map should include annotations on well locations that correspond to the index numbers on ‘AOR TEMPLATE’ in Column A.</a:t>
            </a:r>
          </a:p>
          <a:p>
            <a:pPr>
              <a:lnSpc>
                <a:spcPct val="120000"/>
              </a:lnSpc>
            </a:pPr>
            <a:r>
              <a:rPr lang="en-US" sz="2400" b="1" u="sng" dirty="0"/>
              <a:t>Verified confining layers</a:t>
            </a:r>
          </a:p>
          <a:p>
            <a:pPr lvl="1">
              <a:lnSpc>
                <a:spcPct val="120000"/>
              </a:lnSpc>
            </a:pPr>
            <a:r>
              <a:rPr lang="en-US" sz="1800" dirty="0"/>
              <a:t>Operator will provide a well log with adequate annotation illustrating a vertically contiguous confining layer thickness of at least 25 ft in vertical thickness. This pertains to the designation of what constitutes a barrier to vertical fluid migration within the reservoir.</a:t>
            </a:r>
          </a:p>
          <a:p>
            <a:pPr>
              <a:lnSpc>
                <a:spcPct val="120000"/>
              </a:lnSpc>
            </a:pPr>
            <a:r>
              <a:rPr lang="en-US" sz="2400" b="1" u="sng" dirty="0"/>
              <a:t>Cross section across 2-mile AOR</a:t>
            </a:r>
          </a:p>
          <a:p>
            <a:pPr lvl="1">
              <a:lnSpc>
                <a:spcPct val="120000"/>
              </a:lnSpc>
            </a:pPr>
            <a:r>
              <a:rPr lang="en-US" sz="1800" dirty="0"/>
              <a:t>Operator will provide a cross section, using the best well control available, illustrating the continuity of the primary lithologic units (i.e., bounding layers, injection intervals) across the 2-mile circular area of review.</a:t>
            </a:r>
            <a:endParaRPr lang="en-US" sz="2400" dirty="0"/>
          </a:p>
        </p:txBody>
      </p:sp>
    </p:spTree>
    <p:extLst>
      <p:ext uri="{BB962C8B-B14F-4D97-AF65-F5344CB8AC3E}">
        <p14:creationId xmlns:p14="http://schemas.microsoft.com/office/powerpoint/2010/main" val="1585530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D09B0-AE61-F8C3-764F-2DD9D3DF40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0E320D-EB98-6880-8CA0-FFBEA61C02EF}"/>
              </a:ext>
            </a:extLst>
          </p:cNvPr>
          <p:cNvSpPr>
            <a:spLocks noGrp="1"/>
          </p:cNvSpPr>
          <p:nvPr>
            <p:ph type="title"/>
          </p:nvPr>
        </p:nvSpPr>
        <p:spPr>
          <a:xfrm>
            <a:off x="609600" y="274638"/>
            <a:ext cx="10972800" cy="639762"/>
          </a:xfrm>
        </p:spPr>
        <p:txBody>
          <a:bodyPr anchor="ctr">
            <a:normAutofit/>
          </a:bodyPr>
          <a:lstStyle/>
          <a:p>
            <a:pPr>
              <a:lnSpc>
                <a:spcPct val="90000"/>
              </a:lnSpc>
            </a:pPr>
            <a:r>
              <a:rPr lang="en-US" dirty="0"/>
              <a:t>AOR Data – Output </a:t>
            </a:r>
          </a:p>
        </p:txBody>
      </p:sp>
      <p:sp>
        <p:nvSpPr>
          <p:cNvPr id="7" name="Text Placeholder 2">
            <a:extLst>
              <a:ext uri="{FF2B5EF4-FFF2-40B4-BE49-F238E27FC236}">
                <a16:creationId xmlns:a16="http://schemas.microsoft.com/office/drawing/2014/main" id="{59AFD1CA-DE18-574E-0EAF-A382B73BAB59}"/>
              </a:ext>
            </a:extLst>
          </p:cNvPr>
          <p:cNvSpPr>
            <a:spLocks noGrp="1"/>
          </p:cNvSpPr>
          <p:nvPr>
            <p:ph type="body" idx="1"/>
          </p:nvPr>
        </p:nvSpPr>
        <p:spPr>
          <a:xfrm>
            <a:off x="609600" y="1535113"/>
            <a:ext cx="5386917" cy="639762"/>
          </a:xfrm>
        </p:spPr>
        <p:txBody>
          <a:bodyPr/>
          <a:lstStyle/>
          <a:p>
            <a:r>
              <a:rPr lang="en-US" dirty="0"/>
              <a:t>Impact of AOR Results:</a:t>
            </a:r>
          </a:p>
        </p:txBody>
      </p:sp>
      <p:pic>
        <p:nvPicPr>
          <p:cNvPr id="4" name="Content Placeholder 3">
            <a:extLst>
              <a:ext uri="{FF2B5EF4-FFF2-40B4-BE49-F238E27FC236}">
                <a16:creationId xmlns:a16="http://schemas.microsoft.com/office/drawing/2014/main" id="{D722A769-A084-C65D-B596-3264C1A68157}"/>
              </a:ext>
            </a:extLst>
          </p:cNvPr>
          <p:cNvPicPr>
            <a:picLocks noGrp="1" noChangeAspect="1"/>
          </p:cNvPicPr>
          <p:nvPr>
            <p:ph sz="half" idx="2"/>
          </p:nvPr>
        </p:nvPicPr>
        <p:blipFill>
          <a:blip r:embed="rId2"/>
          <a:stretch>
            <a:fillRect/>
          </a:stretch>
        </p:blipFill>
        <p:spPr>
          <a:xfrm>
            <a:off x="459479" y="2483318"/>
            <a:ext cx="11074073" cy="1528883"/>
          </a:xfrm>
        </p:spPr>
      </p:pic>
      <p:pic>
        <p:nvPicPr>
          <p:cNvPr id="6" name="Picture 5">
            <a:extLst>
              <a:ext uri="{FF2B5EF4-FFF2-40B4-BE49-F238E27FC236}">
                <a16:creationId xmlns:a16="http://schemas.microsoft.com/office/drawing/2014/main" id="{04285151-0816-C069-9A36-B852AAAD06A9}"/>
              </a:ext>
            </a:extLst>
          </p:cNvPr>
          <p:cNvPicPr>
            <a:picLocks noChangeAspect="1"/>
          </p:cNvPicPr>
          <p:nvPr/>
        </p:nvPicPr>
        <p:blipFill>
          <a:blip r:embed="rId3"/>
          <a:stretch>
            <a:fillRect/>
          </a:stretch>
        </p:blipFill>
        <p:spPr>
          <a:xfrm>
            <a:off x="484226" y="4320644"/>
            <a:ext cx="11098174" cy="1524213"/>
          </a:xfrm>
          <a:prstGeom prst="rect">
            <a:avLst/>
          </a:prstGeom>
        </p:spPr>
      </p:pic>
    </p:spTree>
    <p:extLst>
      <p:ext uri="{BB962C8B-B14F-4D97-AF65-F5344CB8AC3E}">
        <p14:creationId xmlns:p14="http://schemas.microsoft.com/office/powerpoint/2010/main" val="2787288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752D2-2444-66AD-9B0B-ED2BBCCB5346}"/>
              </a:ext>
            </a:extLst>
          </p:cNvPr>
          <p:cNvSpPr txBox="1">
            <a:spLocks/>
          </p:cNvSpPr>
          <p:nvPr/>
        </p:nvSpPr>
        <p:spPr>
          <a:xfrm>
            <a:off x="609600" y="274638"/>
            <a:ext cx="10972800" cy="640080"/>
          </a:xfrm>
          <a:prstGeom prst="rect">
            <a:avLst/>
          </a:prstGeom>
        </p:spPr>
        <p:txBody>
          <a:bodyPr>
            <a:norm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sz="3200">
                <a:solidFill>
                  <a:schemeClr val="bg1"/>
                </a:solidFill>
              </a:rPr>
              <a:t>Today’s Agenda</a:t>
            </a:r>
          </a:p>
        </p:txBody>
      </p:sp>
      <p:sp>
        <p:nvSpPr>
          <p:cNvPr id="3" name="Content Placeholder 2">
            <a:extLst>
              <a:ext uri="{FF2B5EF4-FFF2-40B4-BE49-F238E27FC236}">
                <a16:creationId xmlns:a16="http://schemas.microsoft.com/office/drawing/2014/main" id="{2C93B5E8-0721-E7BC-3EBC-6168B8CBE108}"/>
              </a:ext>
            </a:extLst>
          </p:cNvPr>
          <p:cNvSpPr txBox="1">
            <a:spLocks/>
          </p:cNvSpPr>
          <p:nvPr/>
        </p:nvSpPr>
        <p:spPr>
          <a:xfrm>
            <a:off x="609600" y="1143001"/>
            <a:ext cx="10972800" cy="4983164"/>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pPr>
            <a:r>
              <a:rPr lang="en-US" sz="2800" dirty="0"/>
              <a:t>History	</a:t>
            </a:r>
          </a:p>
          <a:p>
            <a:pPr>
              <a:lnSpc>
                <a:spcPct val="120000"/>
              </a:lnSpc>
            </a:pPr>
            <a:r>
              <a:rPr lang="en-US" sz="2800" dirty="0"/>
              <a:t>Applicability</a:t>
            </a:r>
          </a:p>
          <a:p>
            <a:pPr>
              <a:lnSpc>
                <a:spcPct val="120000"/>
              </a:lnSpc>
            </a:pPr>
            <a:r>
              <a:rPr lang="en-US" sz="2800" dirty="0"/>
              <a:t>Elements of the Review</a:t>
            </a:r>
          </a:p>
          <a:p>
            <a:pPr lvl="1">
              <a:lnSpc>
                <a:spcPct val="120000"/>
              </a:lnSpc>
            </a:pPr>
            <a:r>
              <a:rPr lang="en-US" sz="2400" dirty="0"/>
              <a:t>Application Attachments </a:t>
            </a:r>
          </a:p>
          <a:p>
            <a:pPr lvl="1">
              <a:lnSpc>
                <a:spcPct val="120000"/>
              </a:lnSpc>
            </a:pPr>
            <a:r>
              <a:rPr lang="en-US" sz="2400" dirty="0"/>
              <a:t>MDIV, MSIP, MIR Determination</a:t>
            </a:r>
          </a:p>
          <a:p>
            <a:pPr>
              <a:lnSpc>
                <a:spcPct val="120000"/>
              </a:lnSpc>
            </a:pPr>
            <a:r>
              <a:rPr lang="en-US" sz="2800" dirty="0"/>
              <a:t>Post-Permitting Requirements and Special Conditions</a:t>
            </a:r>
          </a:p>
          <a:p>
            <a:pPr>
              <a:lnSpc>
                <a:spcPct val="120000"/>
              </a:lnSpc>
            </a:pPr>
            <a:r>
              <a:rPr lang="en-US" sz="2800" dirty="0"/>
              <a:t>Seismicity </a:t>
            </a:r>
            <a:endParaRPr lang="en-US" sz="2400" dirty="0"/>
          </a:p>
          <a:p>
            <a:pPr>
              <a:lnSpc>
                <a:spcPct val="120000"/>
              </a:lnSpc>
            </a:pPr>
            <a:r>
              <a:rPr lang="en-US" sz="2800" dirty="0"/>
              <a:t>Resources</a:t>
            </a:r>
          </a:p>
          <a:p>
            <a:pPr marL="457200" lvl="1" indent="0">
              <a:lnSpc>
                <a:spcPct val="120000"/>
              </a:lnSpc>
              <a:buNone/>
            </a:pPr>
            <a:endParaRPr lang="en-US" sz="2400"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4317377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BA245-4C8D-0A6F-E6F3-486D1EA99E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0F5596-B16C-A370-D654-8953467A140F}"/>
              </a:ext>
            </a:extLst>
          </p:cNvPr>
          <p:cNvSpPr>
            <a:spLocks noGrp="1"/>
          </p:cNvSpPr>
          <p:nvPr>
            <p:ph type="title"/>
          </p:nvPr>
        </p:nvSpPr>
        <p:spPr>
          <a:xfrm>
            <a:off x="609600" y="274638"/>
            <a:ext cx="10972800" cy="640080"/>
          </a:xfrm>
        </p:spPr>
        <p:txBody>
          <a:bodyPr>
            <a:normAutofit/>
          </a:bodyPr>
          <a:lstStyle/>
          <a:p>
            <a:r>
              <a:rPr lang="en-US" sz="3200" dirty="0"/>
              <a:t>MSIP &amp; MDIV: Output</a:t>
            </a:r>
          </a:p>
        </p:txBody>
      </p:sp>
      <p:pic>
        <p:nvPicPr>
          <p:cNvPr id="21" name="Picture 20">
            <a:extLst>
              <a:ext uri="{FF2B5EF4-FFF2-40B4-BE49-F238E27FC236}">
                <a16:creationId xmlns:a16="http://schemas.microsoft.com/office/drawing/2014/main" id="{0A388AFB-CFF7-B734-0087-9860C34D2DF8}"/>
              </a:ext>
            </a:extLst>
          </p:cNvPr>
          <p:cNvPicPr>
            <a:picLocks noChangeAspect="1"/>
          </p:cNvPicPr>
          <p:nvPr/>
        </p:nvPicPr>
        <p:blipFill>
          <a:blip r:embed="rId2"/>
          <a:stretch>
            <a:fillRect/>
          </a:stretch>
        </p:blipFill>
        <p:spPr>
          <a:xfrm>
            <a:off x="365760" y="1119938"/>
            <a:ext cx="11460480" cy="4213864"/>
          </a:xfrm>
          <a:prstGeom prst="rect">
            <a:avLst/>
          </a:prstGeom>
        </p:spPr>
      </p:pic>
    </p:spTree>
    <p:extLst>
      <p:ext uri="{BB962C8B-B14F-4D97-AF65-F5344CB8AC3E}">
        <p14:creationId xmlns:p14="http://schemas.microsoft.com/office/powerpoint/2010/main" val="2240524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225B1-9BC9-35A8-FB6C-642C80FDBE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DD017F-0E5F-962B-658C-38F2F2A3AAB9}"/>
              </a:ext>
            </a:extLst>
          </p:cNvPr>
          <p:cNvSpPr>
            <a:spLocks noGrp="1"/>
          </p:cNvSpPr>
          <p:nvPr>
            <p:ph type="title"/>
          </p:nvPr>
        </p:nvSpPr>
        <p:spPr>
          <a:xfrm>
            <a:off x="609600" y="274638"/>
            <a:ext cx="10972800" cy="640080"/>
          </a:xfrm>
        </p:spPr>
        <p:txBody>
          <a:bodyPr>
            <a:normAutofit/>
          </a:bodyPr>
          <a:lstStyle/>
          <a:p>
            <a:r>
              <a:rPr lang="en-US" sz="3200" dirty="0"/>
              <a:t>Output: Maximum Surface Injection Pressure</a:t>
            </a:r>
          </a:p>
        </p:txBody>
      </p:sp>
      <p:sp>
        <p:nvSpPr>
          <p:cNvPr id="4" name="Content Placeholder 2">
            <a:extLst>
              <a:ext uri="{FF2B5EF4-FFF2-40B4-BE49-F238E27FC236}">
                <a16:creationId xmlns:a16="http://schemas.microsoft.com/office/drawing/2014/main" id="{6F76A8B7-0E7D-2D29-9F0B-1FD7F4A606B3}"/>
              </a:ext>
            </a:extLst>
          </p:cNvPr>
          <p:cNvSpPr>
            <a:spLocks noGrp="1"/>
          </p:cNvSpPr>
          <p:nvPr>
            <p:ph idx="1"/>
          </p:nvPr>
        </p:nvSpPr>
        <p:spPr>
          <a:xfrm>
            <a:off x="228600" y="1063061"/>
            <a:ext cx="11025809" cy="5251036"/>
          </a:xfrm>
        </p:spPr>
        <p:txBody>
          <a:bodyPr>
            <a:normAutofit/>
          </a:bodyPr>
          <a:lstStyle/>
          <a:p>
            <a:r>
              <a:rPr lang="en-US" sz="2400" dirty="0"/>
              <a:t>MSIP will be determined by calculating confining stresses of barriers: </a:t>
            </a:r>
            <a:endParaRPr lang="en-US" dirty="0"/>
          </a:p>
          <a:p>
            <a:pPr marL="0" indent="0">
              <a:buNone/>
            </a:pPr>
            <a:endParaRPr lang="en-US" dirty="0"/>
          </a:p>
        </p:txBody>
      </p:sp>
      <p:pic>
        <p:nvPicPr>
          <p:cNvPr id="138" name="Picture 137">
            <a:extLst>
              <a:ext uri="{FF2B5EF4-FFF2-40B4-BE49-F238E27FC236}">
                <a16:creationId xmlns:a16="http://schemas.microsoft.com/office/drawing/2014/main" id="{F1D1A2B4-C060-184D-1D33-97AA5FBEBFEF}"/>
              </a:ext>
            </a:extLst>
          </p:cNvPr>
          <p:cNvPicPr>
            <a:picLocks noChangeAspect="1"/>
          </p:cNvPicPr>
          <p:nvPr/>
        </p:nvPicPr>
        <p:blipFill>
          <a:blip r:embed="rId2"/>
          <a:stretch>
            <a:fillRect/>
          </a:stretch>
        </p:blipFill>
        <p:spPr>
          <a:xfrm>
            <a:off x="462012" y="2239188"/>
            <a:ext cx="9557886" cy="4223252"/>
          </a:xfrm>
          <a:prstGeom prst="rect">
            <a:avLst/>
          </a:prstGeom>
        </p:spPr>
      </p:pic>
      <p:sp>
        <p:nvSpPr>
          <p:cNvPr id="3" name="Rectangle 2">
            <a:extLst>
              <a:ext uri="{FF2B5EF4-FFF2-40B4-BE49-F238E27FC236}">
                <a16:creationId xmlns:a16="http://schemas.microsoft.com/office/drawing/2014/main" id="{B3664598-3007-8FF2-67E4-99E8FE8900F4}"/>
              </a:ext>
            </a:extLst>
          </p:cNvPr>
          <p:cNvSpPr/>
          <p:nvPr/>
        </p:nvSpPr>
        <p:spPr>
          <a:xfrm>
            <a:off x="228917" y="3303917"/>
            <a:ext cx="9898494" cy="1751162"/>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6453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B25E8-95A3-A8F5-CEF9-89AA85530B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A1A972-8E38-7789-F2EF-74EEF9DDF739}"/>
              </a:ext>
            </a:extLst>
          </p:cNvPr>
          <p:cNvSpPr>
            <a:spLocks noGrp="1"/>
          </p:cNvSpPr>
          <p:nvPr>
            <p:ph type="title"/>
          </p:nvPr>
        </p:nvSpPr>
        <p:spPr>
          <a:xfrm>
            <a:off x="609600" y="274638"/>
            <a:ext cx="10972800" cy="640080"/>
          </a:xfrm>
        </p:spPr>
        <p:txBody>
          <a:bodyPr>
            <a:normAutofit/>
          </a:bodyPr>
          <a:lstStyle/>
          <a:p>
            <a:r>
              <a:rPr lang="en-US" sz="3200" dirty="0"/>
              <a:t>Output: Maximum Surface Injection Pressure</a:t>
            </a:r>
          </a:p>
        </p:txBody>
      </p:sp>
      <p:sp>
        <p:nvSpPr>
          <p:cNvPr id="7" name="Content Placeholder 2">
            <a:extLst>
              <a:ext uri="{FF2B5EF4-FFF2-40B4-BE49-F238E27FC236}">
                <a16:creationId xmlns:a16="http://schemas.microsoft.com/office/drawing/2014/main" id="{A7707800-9312-EC9B-608B-8D5A3F211721}"/>
              </a:ext>
            </a:extLst>
          </p:cNvPr>
          <p:cNvSpPr>
            <a:spLocks noGrp="1"/>
          </p:cNvSpPr>
          <p:nvPr>
            <p:ph idx="1"/>
          </p:nvPr>
        </p:nvSpPr>
        <p:spPr>
          <a:xfrm>
            <a:off x="304800" y="1564553"/>
            <a:ext cx="11049000" cy="5251036"/>
          </a:xfrm>
        </p:spPr>
        <p:txBody>
          <a:bodyPr>
            <a:normAutofit/>
          </a:bodyPr>
          <a:lstStyle/>
          <a:p>
            <a:r>
              <a:rPr lang="en-US" dirty="0"/>
              <a:t>MSIP will be determined using the following methodology:</a:t>
            </a:r>
          </a:p>
          <a:p>
            <a:pPr marL="0" indent="0">
              <a:buNone/>
            </a:pPr>
            <a:endParaRPr lang="en-US" dirty="0"/>
          </a:p>
          <a:p>
            <a:endParaRPr lang="en-US" dirty="0"/>
          </a:p>
        </p:txBody>
      </p:sp>
      <p:sp>
        <p:nvSpPr>
          <p:cNvPr id="9" name="object 10">
            <a:extLst>
              <a:ext uri="{FF2B5EF4-FFF2-40B4-BE49-F238E27FC236}">
                <a16:creationId xmlns:a16="http://schemas.microsoft.com/office/drawing/2014/main" id="{10C7CC36-6528-2D54-CCE9-D1CDA631AFC2}"/>
              </a:ext>
            </a:extLst>
          </p:cNvPr>
          <p:cNvSpPr/>
          <p:nvPr/>
        </p:nvSpPr>
        <p:spPr>
          <a:xfrm>
            <a:off x="6303697" y="2866905"/>
            <a:ext cx="1190625" cy="333375"/>
          </a:xfrm>
          <a:custGeom>
            <a:avLst/>
            <a:gdLst/>
            <a:ahLst/>
            <a:cxnLst/>
            <a:rect l="l" t="t" r="r" b="b"/>
            <a:pathLst>
              <a:path w="1190625" h="333375">
                <a:moveTo>
                  <a:pt x="1190625" y="0"/>
                </a:moveTo>
                <a:lnTo>
                  <a:pt x="0" y="0"/>
                </a:lnTo>
                <a:lnTo>
                  <a:pt x="0" y="333375"/>
                </a:lnTo>
                <a:lnTo>
                  <a:pt x="1190625" y="333375"/>
                </a:lnTo>
                <a:lnTo>
                  <a:pt x="1190625" y="0"/>
                </a:lnTo>
                <a:close/>
              </a:path>
            </a:pathLst>
          </a:custGeom>
          <a:solidFill>
            <a:srgbClr val="000000"/>
          </a:solidFill>
        </p:spPr>
        <p:txBody>
          <a:bodyPr wrap="square" lIns="0" tIns="0" rIns="0" bIns="0" rtlCol="0"/>
          <a:lstStyle/>
          <a:p>
            <a:endParaRPr/>
          </a:p>
        </p:txBody>
      </p:sp>
      <p:graphicFrame>
        <p:nvGraphicFramePr>
          <p:cNvPr id="10" name="object 11">
            <a:extLst>
              <a:ext uri="{FF2B5EF4-FFF2-40B4-BE49-F238E27FC236}">
                <a16:creationId xmlns:a16="http://schemas.microsoft.com/office/drawing/2014/main" id="{12001A73-EA8F-F6BD-80E4-2B3C8B7598A4}"/>
              </a:ext>
            </a:extLst>
          </p:cNvPr>
          <p:cNvGraphicFramePr>
            <a:graphicFrameLocks noGrp="1"/>
          </p:cNvGraphicFramePr>
          <p:nvPr/>
        </p:nvGraphicFramePr>
        <p:xfrm>
          <a:off x="1258558" y="2846267"/>
          <a:ext cx="7545700" cy="1057275"/>
        </p:xfrm>
        <a:graphic>
          <a:graphicData uri="http://schemas.openxmlformats.org/drawingml/2006/table">
            <a:tbl>
              <a:tblPr firstRow="1" bandRow="1">
                <a:tableStyleId>{2D5ABB26-0587-4C30-8999-92F81FD0307C}</a:tableStyleId>
              </a:tblPr>
              <a:tblGrid>
                <a:gridCol w="3853179">
                  <a:extLst>
                    <a:ext uri="{9D8B030D-6E8A-4147-A177-3AD203B41FA5}">
                      <a16:colId xmlns:a16="http://schemas.microsoft.com/office/drawing/2014/main" val="20000"/>
                    </a:ext>
                  </a:extLst>
                </a:gridCol>
                <a:gridCol w="1186179">
                  <a:extLst>
                    <a:ext uri="{9D8B030D-6E8A-4147-A177-3AD203B41FA5}">
                      <a16:colId xmlns:a16="http://schemas.microsoft.com/office/drawing/2014/main" val="20001"/>
                    </a:ext>
                  </a:extLst>
                </a:gridCol>
                <a:gridCol w="1186179">
                  <a:extLst>
                    <a:ext uri="{9D8B030D-6E8A-4147-A177-3AD203B41FA5}">
                      <a16:colId xmlns:a16="http://schemas.microsoft.com/office/drawing/2014/main" val="20002"/>
                    </a:ext>
                  </a:extLst>
                </a:gridCol>
                <a:gridCol w="1243329">
                  <a:extLst>
                    <a:ext uri="{9D8B030D-6E8A-4147-A177-3AD203B41FA5}">
                      <a16:colId xmlns:a16="http://schemas.microsoft.com/office/drawing/2014/main" val="20003"/>
                    </a:ext>
                  </a:extLst>
                </a:gridCol>
                <a:gridCol w="76834">
                  <a:extLst>
                    <a:ext uri="{9D8B030D-6E8A-4147-A177-3AD203B41FA5}">
                      <a16:colId xmlns:a16="http://schemas.microsoft.com/office/drawing/2014/main" val="20004"/>
                    </a:ext>
                  </a:extLst>
                </a:gridCol>
              </a:tblGrid>
              <a:tr h="352425">
                <a:tc>
                  <a:txBody>
                    <a:bodyPr/>
                    <a:lstStyle/>
                    <a:p>
                      <a:pPr marL="83820">
                        <a:lnSpc>
                          <a:spcPct val="100000"/>
                        </a:lnSpc>
                        <a:spcBef>
                          <a:spcPts val="170"/>
                        </a:spcBef>
                      </a:pPr>
                      <a:r>
                        <a:rPr sz="1800" b="1">
                          <a:solidFill>
                            <a:srgbClr val="FFFFFF"/>
                          </a:solidFill>
                          <a:latin typeface="Calibri"/>
                          <a:cs typeface="Calibri"/>
                        </a:rPr>
                        <a:t>MSIP</a:t>
                      </a:r>
                      <a:r>
                        <a:rPr sz="1800" b="1" spc="-15">
                          <a:solidFill>
                            <a:srgbClr val="FFFFFF"/>
                          </a:solidFill>
                          <a:latin typeface="Calibri"/>
                          <a:cs typeface="Calibri"/>
                        </a:rPr>
                        <a:t> </a:t>
                      </a:r>
                      <a:r>
                        <a:rPr sz="1800" b="1" spc="-10">
                          <a:solidFill>
                            <a:srgbClr val="FFFFFF"/>
                          </a:solidFill>
                          <a:latin typeface="Calibri"/>
                          <a:cs typeface="Calibri"/>
                        </a:rPr>
                        <a:t>determination</a:t>
                      </a:r>
                      <a:endParaRPr sz="1800">
                        <a:latin typeface="Calibri"/>
                        <a:cs typeface="Calibri"/>
                      </a:endParaRPr>
                    </a:p>
                  </a:txBody>
                  <a:tcPr marL="0" marR="0" marT="21590" marB="0">
                    <a:lnL w="12700">
                      <a:solidFill>
                        <a:srgbClr val="172C51"/>
                      </a:solidFill>
                      <a:prstDash val="solid"/>
                    </a:lnL>
                    <a:lnR w="28575">
                      <a:solidFill>
                        <a:srgbClr val="172C51"/>
                      </a:solidFill>
                      <a:prstDash val="solid"/>
                    </a:lnR>
                    <a:lnT w="12700">
                      <a:solidFill>
                        <a:srgbClr val="172C51"/>
                      </a:solidFill>
                      <a:prstDash val="solid"/>
                    </a:lnT>
                    <a:lnB w="12700">
                      <a:solidFill>
                        <a:srgbClr val="172C51"/>
                      </a:solidFill>
                      <a:prstDash val="solid"/>
                    </a:lnB>
                    <a:solidFill>
                      <a:srgbClr val="000000"/>
                    </a:solidFill>
                  </a:tcPr>
                </a:tc>
                <a:tc>
                  <a:txBody>
                    <a:bodyPr/>
                    <a:lstStyle/>
                    <a:p>
                      <a:pPr marL="31115" algn="ctr">
                        <a:lnSpc>
                          <a:spcPct val="100000"/>
                        </a:lnSpc>
                        <a:spcBef>
                          <a:spcPts val="434"/>
                        </a:spcBef>
                      </a:pPr>
                      <a:r>
                        <a:rPr sz="1400" b="1" spc="-10">
                          <a:solidFill>
                            <a:srgbClr val="FFFFFF"/>
                          </a:solidFill>
                          <a:latin typeface="Calibri"/>
                          <a:cs typeface="Calibri"/>
                        </a:rPr>
                        <a:t>Depth</a:t>
                      </a:r>
                      <a:endParaRPr sz="1400">
                        <a:latin typeface="Calibri"/>
                        <a:cs typeface="Calibri"/>
                      </a:endParaRPr>
                    </a:p>
                  </a:txBody>
                  <a:tcPr marL="0" marR="0" marT="55244" marB="0">
                    <a:lnL w="28575">
                      <a:solidFill>
                        <a:srgbClr val="172C51"/>
                      </a:solidFill>
                      <a:prstDash val="solid"/>
                    </a:lnL>
                    <a:lnR w="12700">
                      <a:solidFill>
                        <a:srgbClr val="172C51"/>
                      </a:solidFill>
                      <a:prstDash val="solid"/>
                    </a:lnR>
                    <a:lnT w="28575">
                      <a:solidFill>
                        <a:srgbClr val="172C51"/>
                      </a:solidFill>
                      <a:prstDash val="solid"/>
                    </a:lnT>
                    <a:lnB w="28575">
                      <a:solidFill>
                        <a:srgbClr val="172C51"/>
                      </a:solidFill>
                      <a:prstDash val="solid"/>
                    </a:lnB>
                    <a:solidFill>
                      <a:srgbClr val="000000"/>
                    </a:solidFill>
                  </a:tcPr>
                </a:tc>
                <a:tc>
                  <a:txBody>
                    <a:bodyPr/>
                    <a:lstStyle/>
                    <a:p>
                      <a:pPr algn="ctr">
                        <a:lnSpc>
                          <a:spcPct val="100000"/>
                        </a:lnSpc>
                        <a:spcBef>
                          <a:spcPts val="605"/>
                        </a:spcBef>
                      </a:pPr>
                      <a:r>
                        <a:rPr sz="1200" b="1" dirty="0">
                          <a:solidFill>
                            <a:srgbClr val="FFFFFF"/>
                          </a:solidFill>
                          <a:latin typeface="Calibri"/>
                          <a:cs typeface="Calibri"/>
                        </a:rPr>
                        <a:t>Closure</a:t>
                      </a:r>
                      <a:r>
                        <a:rPr sz="1200" b="1" spc="-5" dirty="0">
                          <a:solidFill>
                            <a:srgbClr val="FFFFFF"/>
                          </a:solidFill>
                          <a:latin typeface="Calibri"/>
                          <a:cs typeface="Calibri"/>
                        </a:rPr>
                        <a:t> </a:t>
                      </a:r>
                      <a:r>
                        <a:rPr sz="1200" b="1" spc="-10" dirty="0">
                          <a:solidFill>
                            <a:srgbClr val="FFFFFF"/>
                          </a:solidFill>
                          <a:latin typeface="Calibri"/>
                          <a:cs typeface="Calibri"/>
                        </a:rPr>
                        <a:t>stress</a:t>
                      </a:r>
                      <a:endParaRPr sz="1200" dirty="0">
                        <a:latin typeface="Calibri"/>
                        <a:cs typeface="Calibri"/>
                      </a:endParaRPr>
                    </a:p>
                  </a:txBody>
                  <a:tcPr marL="0" marR="0" marT="76835" marB="0">
                    <a:lnL w="12700">
                      <a:solidFill>
                        <a:srgbClr val="172C51"/>
                      </a:solidFill>
                      <a:prstDash val="solid"/>
                    </a:lnL>
                    <a:lnR w="12700">
                      <a:solidFill>
                        <a:srgbClr val="172C51"/>
                      </a:solidFill>
                      <a:prstDash val="solid"/>
                    </a:lnR>
                    <a:lnT w="28575">
                      <a:solidFill>
                        <a:srgbClr val="172C51"/>
                      </a:solidFill>
                      <a:prstDash val="solid"/>
                    </a:lnT>
                    <a:lnB w="28575">
                      <a:solidFill>
                        <a:srgbClr val="172C51"/>
                      </a:solidFill>
                      <a:prstDash val="solid"/>
                    </a:lnB>
                    <a:solidFill>
                      <a:srgbClr val="000000"/>
                    </a:solidFill>
                  </a:tcPr>
                </a:tc>
                <a:tc>
                  <a:txBody>
                    <a:bodyPr/>
                    <a:lstStyle/>
                    <a:p>
                      <a:pPr marL="426720">
                        <a:lnSpc>
                          <a:spcPct val="100000"/>
                        </a:lnSpc>
                        <a:spcBef>
                          <a:spcPts val="475"/>
                        </a:spcBef>
                      </a:pPr>
                      <a:r>
                        <a:rPr sz="1550" b="1" spc="-20">
                          <a:solidFill>
                            <a:srgbClr val="FFFFFF"/>
                          </a:solidFill>
                          <a:latin typeface="Calibri"/>
                          <a:cs typeface="Calibri"/>
                        </a:rPr>
                        <a:t>MSIP</a:t>
                      </a:r>
                      <a:endParaRPr sz="1550">
                        <a:latin typeface="Calibri"/>
                        <a:cs typeface="Calibri"/>
                      </a:endParaRPr>
                    </a:p>
                  </a:txBody>
                  <a:tcPr marL="0" marR="0" marT="60325" marB="0">
                    <a:lnL w="12700">
                      <a:solidFill>
                        <a:srgbClr val="172C51"/>
                      </a:solidFill>
                      <a:prstDash val="solid"/>
                    </a:lnL>
                    <a:lnR w="12700">
                      <a:solidFill>
                        <a:srgbClr val="172C51"/>
                      </a:solidFill>
                      <a:prstDash val="solid"/>
                    </a:lnR>
                    <a:lnT w="12700">
                      <a:solidFill>
                        <a:srgbClr val="172C51"/>
                      </a:solidFill>
                      <a:prstDash val="solid"/>
                    </a:lnT>
                    <a:lnB w="28575">
                      <a:solidFill>
                        <a:srgbClr val="172C51"/>
                      </a:solidFill>
                      <a:prstDash val="solid"/>
                    </a:lnB>
                    <a:solidFill>
                      <a:srgbClr val="000000"/>
                    </a:solidFill>
                  </a:tcPr>
                </a:tc>
                <a:tc>
                  <a:txBody>
                    <a:bodyPr/>
                    <a:lstStyle/>
                    <a:p>
                      <a:pPr>
                        <a:lnSpc>
                          <a:spcPct val="100000"/>
                        </a:lnSpc>
                      </a:pPr>
                      <a:endParaRPr sz="1500">
                        <a:latin typeface="Times New Roman"/>
                        <a:cs typeface="Times New Roman"/>
                      </a:endParaRPr>
                    </a:p>
                  </a:txBody>
                  <a:tcPr marL="0" marR="0" marT="0" marB="0">
                    <a:lnL w="12700">
                      <a:solidFill>
                        <a:srgbClr val="172C51"/>
                      </a:solidFill>
                      <a:prstDash val="solid"/>
                    </a:lnL>
                    <a:lnR w="12700">
                      <a:solidFill>
                        <a:srgbClr val="172C51"/>
                      </a:solidFill>
                      <a:prstDash val="solid"/>
                    </a:lnR>
                    <a:lnT w="12700">
                      <a:solidFill>
                        <a:srgbClr val="172C51"/>
                      </a:solidFill>
                      <a:prstDash val="solid"/>
                    </a:lnT>
                    <a:lnB w="28575">
                      <a:solidFill>
                        <a:srgbClr val="172C51"/>
                      </a:solidFill>
                      <a:prstDash val="solid"/>
                    </a:lnB>
                    <a:solidFill>
                      <a:srgbClr val="000000"/>
                    </a:solidFill>
                  </a:tcPr>
                </a:tc>
                <a:extLst>
                  <a:ext uri="{0D108BD9-81ED-4DB2-BD59-A6C34878D82A}">
                    <a16:rowId xmlns:a16="http://schemas.microsoft.com/office/drawing/2014/main" val="10000"/>
                  </a:ext>
                </a:extLst>
              </a:tr>
              <a:tr h="352425">
                <a:tc>
                  <a:txBody>
                    <a:bodyPr/>
                    <a:lstStyle/>
                    <a:p>
                      <a:pPr marL="83820">
                        <a:lnSpc>
                          <a:spcPct val="100000"/>
                        </a:lnSpc>
                        <a:spcBef>
                          <a:spcPts val="605"/>
                        </a:spcBef>
                      </a:pPr>
                      <a:r>
                        <a:rPr sz="1200" b="1">
                          <a:latin typeface="Calibri"/>
                          <a:cs typeface="Calibri"/>
                        </a:rPr>
                        <a:t>Upper</a:t>
                      </a:r>
                      <a:r>
                        <a:rPr sz="1200" b="1" spc="-25">
                          <a:latin typeface="Calibri"/>
                          <a:cs typeface="Calibri"/>
                        </a:rPr>
                        <a:t> </a:t>
                      </a:r>
                      <a:r>
                        <a:rPr sz="1200" b="1">
                          <a:latin typeface="Calibri"/>
                          <a:cs typeface="Calibri"/>
                        </a:rPr>
                        <a:t>confinement</a:t>
                      </a:r>
                      <a:r>
                        <a:rPr sz="1200" b="1" spc="-10">
                          <a:latin typeface="Calibri"/>
                          <a:cs typeface="Calibri"/>
                        </a:rPr>
                        <a:t> Parameters</a:t>
                      </a:r>
                      <a:endParaRPr sz="1200">
                        <a:latin typeface="Calibri"/>
                        <a:cs typeface="Calibri"/>
                      </a:endParaRPr>
                    </a:p>
                  </a:txBody>
                  <a:tcPr marL="0" marR="0" marT="76835" marB="0">
                    <a:lnL w="12700">
                      <a:solidFill>
                        <a:srgbClr val="172C51"/>
                      </a:solidFill>
                      <a:prstDash val="solid"/>
                    </a:lnL>
                    <a:lnR w="12700">
                      <a:solidFill>
                        <a:srgbClr val="172C51"/>
                      </a:solidFill>
                      <a:prstDash val="solid"/>
                    </a:lnR>
                    <a:lnT w="12700">
                      <a:solidFill>
                        <a:srgbClr val="172C51"/>
                      </a:solidFill>
                      <a:prstDash val="solid"/>
                    </a:lnT>
                    <a:lnB w="12700">
                      <a:solidFill>
                        <a:srgbClr val="172C51"/>
                      </a:solidFill>
                      <a:prstDash val="solid"/>
                    </a:lnB>
                    <a:solidFill>
                      <a:srgbClr val="BCD6ED"/>
                    </a:solidFill>
                  </a:tcPr>
                </a:tc>
                <a:tc>
                  <a:txBody>
                    <a:bodyPr/>
                    <a:lstStyle/>
                    <a:p>
                      <a:pPr algn="ctr">
                        <a:lnSpc>
                          <a:spcPct val="100000"/>
                        </a:lnSpc>
                        <a:spcBef>
                          <a:spcPts val="445"/>
                        </a:spcBef>
                      </a:pPr>
                      <a:r>
                        <a:rPr sz="1400" spc="-20">
                          <a:latin typeface="Calibri"/>
                          <a:cs typeface="Calibri"/>
                        </a:rPr>
                        <a:t>4000</a:t>
                      </a:r>
                      <a:endParaRPr sz="1400">
                        <a:latin typeface="Calibri"/>
                        <a:cs typeface="Calibri"/>
                      </a:endParaRPr>
                    </a:p>
                  </a:txBody>
                  <a:tcPr marL="0" marR="0" marT="56515" marB="0">
                    <a:lnL w="12700">
                      <a:solidFill>
                        <a:srgbClr val="172C51"/>
                      </a:solidFill>
                      <a:prstDash val="solid"/>
                    </a:lnL>
                    <a:lnR w="12700">
                      <a:solidFill>
                        <a:srgbClr val="172C51"/>
                      </a:solidFill>
                      <a:prstDash val="solid"/>
                    </a:lnR>
                    <a:lnT w="28575">
                      <a:solidFill>
                        <a:srgbClr val="172C51"/>
                      </a:solidFill>
                      <a:prstDash val="solid"/>
                    </a:lnT>
                    <a:lnB w="12700">
                      <a:solidFill>
                        <a:srgbClr val="172C51"/>
                      </a:solidFill>
                      <a:prstDash val="solid"/>
                    </a:lnB>
                  </a:tcPr>
                </a:tc>
                <a:tc>
                  <a:txBody>
                    <a:bodyPr/>
                    <a:lstStyle/>
                    <a:p>
                      <a:pPr marL="217170">
                        <a:lnSpc>
                          <a:spcPct val="100000"/>
                        </a:lnSpc>
                        <a:spcBef>
                          <a:spcPts val="455"/>
                        </a:spcBef>
                      </a:pPr>
                      <a:r>
                        <a:rPr sz="1400" dirty="0">
                          <a:latin typeface="Calibri"/>
                          <a:cs typeface="Calibri"/>
                        </a:rPr>
                        <a:t>1.00</a:t>
                      </a:r>
                      <a:r>
                        <a:rPr sz="1400" spc="-45" dirty="0">
                          <a:latin typeface="Calibri"/>
                          <a:cs typeface="Calibri"/>
                        </a:rPr>
                        <a:t> </a:t>
                      </a:r>
                      <a:r>
                        <a:rPr sz="1400" spc="-10" dirty="0">
                          <a:latin typeface="Calibri"/>
                          <a:cs typeface="Calibri"/>
                        </a:rPr>
                        <a:t>psi/ft</a:t>
                      </a:r>
                      <a:endParaRPr sz="1400" dirty="0">
                        <a:latin typeface="Calibri"/>
                        <a:cs typeface="Calibri"/>
                      </a:endParaRPr>
                    </a:p>
                  </a:txBody>
                  <a:tcPr marL="0" marR="0" marT="57785" marB="0">
                    <a:lnL w="12700">
                      <a:solidFill>
                        <a:srgbClr val="172C51"/>
                      </a:solidFill>
                      <a:prstDash val="solid"/>
                    </a:lnL>
                    <a:lnR w="28575">
                      <a:solidFill>
                        <a:srgbClr val="172C51"/>
                      </a:solidFill>
                      <a:prstDash val="solid"/>
                    </a:lnR>
                    <a:lnT w="28575">
                      <a:solidFill>
                        <a:srgbClr val="172C51"/>
                      </a:solidFill>
                      <a:prstDash val="solid"/>
                    </a:lnT>
                    <a:lnB w="12700">
                      <a:solidFill>
                        <a:srgbClr val="172C51"/>
                      </a:solidFill>
                      <a:prstDash val="solid"/>
                    </a:lnB>
                  </a:tcPr>
                </a:tc>
                <a:tc gridSpan="2">
                  <a:txBody>
                    <a:bodyPr/>
                    <a:lstStyle/>
                    <a:p>
                      <a:pPr marL="6985" algn="ctr">
                        <a:lnSpc>
                          <a:spcPct val="100000"/>
                        </a:lnSpc>
                        <a:spcBef>
                          <a:spcPts val="515"/>
                        </a:spcBef>
                      </a:pPr>
                      <a:r>
                        <a:rPr sz="1400" spc="-10">
                          <a:latin typeface="Calibri"/>
                          <a:cs typeface="Calibri"/>
                        </a:rPr>
                        <a:t>2,140</a:t>
                      </a:r>
                      <a:endParaRPr sz="1400">
                        <a:latin typeface="Calibri"/>
                        <a:cs typeface="Calibri"/>
                      </a:endParaRPr>
                    </a:p>
                  </a:txBody>
                  <a:tcPr marL="0" marR="0" marT="65404" marB="0">
                    <a:lnL w="28575">
                      <a:solidFill>
                        <a:srgbClr val="172C51"/>
                      </a:solidFill>
                      <a:prstDash val="solid"/>
                    </a:lnL>
                    <a:lnR w="12700">
                      <a:solidFill>
                        <a:srgbClr val="172C51"/>
                      </a:solidFill>
                      <a:prstDash val="solid"/>
                    </a:lnR>
                    <a:lnT w="28575">
                      <a:solidFill>
                        <a:srgbClr val="172C51"/>
                      </a:solidFill>
                      <a:prstDash val="solid"/>
                    </a:lnT>
                    <a:lnB w="12700">
                      <a:solidFill>
                        <a:srgbClr val="172C51"/>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352425">
                <a:tc>
                  <a:txBody>
                    <a:bodyPr/>
                    <a:lstStyle/>
                    <a:p>
                      <a:pPr marL="86995">
                        <a:lnSpc>
                          <a:spcPct val="100000"/>
                        </a:lnSpc>
                        <a:spcBef>
                          <a:spcPts val="595"/>
                        </a:spcBef>
                      </a:pPr>
                      <a:r>
                        <a:rPr sz="1200" b="1">
                          <a:latin typeface="Calibri"/>
                          <a:cs typeface="Calibri"/>
                        </a:rPr>
                        <a:t>Lower </a:t>
                      </a:r>
                      <a:r>
                        <a:rPr sz="1200" b="1" spc="-10">
                          <a:latin typeface="Calibri"/>
                          <a:cs typeface="Calibri"/>
                        </a:rPr>
                        <a:t>confinement</a:t>
                      </a:r>
                      <a:r>
                        <a:rPr sz="1200" b="1" spc="15">
                          <a:latin typeface="Calibri"/>
                          <a:cs typeface="Calibri"/>
                        </a:rPr>
                        <a:t> </a:t>
                      </a:r>
                      <a:r>
                        <a:rPr sz="1200" b="1" spc="-10">
                          <a:latin typeface="Calibri"/>
                          <a:cs typeface="Calibri"/>
                        </a:rPr>
                        <a:t>Parameters</a:t>
                      </a:r>
                      <a:endParaRPr sz="1200">
                        <a:latin typeface="Calibri"/>
                        <a:cs typeface="Calibri"/>
                      </a:endParaRPr>
                    </a:p>
                  </a:txBody>
                  <a:tcPr marL="0" marR="0" marT="75565" marB="0">
                    <a:lnL w="12700">
                      <a:solidFill>
                        <a:srgbClr val="172C51"/>
                      </a:solidFill>
                      <a:prstDash val="solid"/>
                    </a:lnL>
                    <a:lnR w="12700">
                      <a:solidFill>
                        <a:srgbClr val="172C51"/>
                      </a:solidFill>
                      <a:prstDash val="solid"/>
                    </a:lnR>
                    <a:lnT w="12700">
                      <a:solidFill>
                        <a:srgbClr val="172C51"/>
                      </a:solidFill>
                      <a:prstDash val="solid"/>
                    </a:lnT>
                    <a:lnB w="12700">
                      <a:solidFill>
                        <a:srgbClr val="172C51"/>
                      </a:solidFill>
                      <a:prstDash val="solid"/>
                    </a:lnB>
                    <a:solidFill>
                      <a:srgbClr val="BCD6ED"/>
                    </a:solidFill>
                  </a:tcPr>
                </a:tc>
                <a:tc>
                  <a:txBody>
                    <a:bodyPr/>
                    <a:lstStyle/>
                    <a:p>
                      <a:pPr marL="3175" algn="ctr">
                        <a:lnSpc>
                          <a:spcPct val="100000"/>
                        </a:lnSpc>
                        <a:spcBef>
                          <a:spcPts val="434"/>
                        </a:spcBef>
                      </a:pPr>
                      <a:r>
                        <a:rPr sz="1400" spc="-20">
                          <a:latin typeface="Calibri"/>
                          <a:cs typeface="Calibri"/>
                        </a:rPr>
                        <a:t>6000</a:t>
                      </a:r>
                      <a:endParaRPr sz="1400">
                        <a:latin typeface="Calibri"/>
                        <a:cs typeface="Calibri"/>
                      </a:endParaRPr>
                    </a:p>
                  </a:txBody>
                  <a:tcPr marL="0" marR="0" marT="55244" marB="0">
                    <a:lnL w="12700">
                      <a:solidFill>
                        <a:srgbClr val="172C51"/>
                      </a:solidFill>
                      <a:prstDash val="solid"/>
                    </a:lnL>
                    <a:lnR w="12700">
                      <a:solidFill>
                        <a:srgbClr val="172C51"/>
                      </a:solidFill>
                      <a:prstDash val="solid"/>
                    </a:lnR>
                    <a:lnT w="12700">
                      <a:solidFill>
                        <a:srgbClr val="172C51"/>
                      </a:solidFill>
                      <a:prstDash val="solid"/>
                    </a:lnT>
                    <a:lnB w="12700">
                      <a:solidFill>
                        <a:srgbClr val="172C51"/>
                      </a:solidFill>
                      <a:prstDash val="solid"/>
                    </a:lnB>
                  </a:tcPr>
                </a:tc>
                <a:tc>
                  <a:txBody>
                    <a:bodyPr/>
                    <a:lstStyle/>
                    <a:p>
                      <a:pPr marL="220345">
                        <a:lnSpc>
                          <a:spcPct val="100000"/>
                        </a:lnSpc>
                        <a:spcBef>
                          <a:spcPts val="425"/>
                        </a:spcBef>
                      </a:pPr>
                      <a:r>
                        <a:rPr sz="1400" dirty="0">
                          <a:latin typeface="Calibri"/>
                          <a:cs typeface="Calibri"/>
                        </a:rPr>
                        <a:t>0.80</a:t>
                      </a:r>
                      <a:r>
                        <a:rPr sz="1400" spc="-45" dirty="0">
                          <a:latin typeface="Calibri"/>
                          <a:cs typeface="Calibri"/>
                        </a:rPr>
                        <a:t> </a:t>
                      </a:r>
                      <a:r>
                        <a:rPr sz="1400" spc="-10" dirty="0">
                          <a:latin typeface="Calibri"/>
                          <a:cs typeface="Calibri"/>
                        </a:rPr>
                        <a:t>psi/ft</a:t>
                      </a:r>
                      <a:endParaRPr sz="1400" dirty="0">
                        <a:latin typeface="Calibri"/>
                        <a:cs typeface="Calibri"/>
                      </a:endParaRPr>
                    </a:p>
                  </a:txBody>
                  <a:tcPr marL="0" marR="0" marT="53975" marB="0">
                    <a:lnL w="12700">
                      <a:solidFill>
                        <a:srgbClr val="172C51"/>
                      </a:solidFill>
                      <a:prstDash val="solid"/>
                    </a:lnL>
                    <a:lnR w="28575">
                      <a:solidFill>
                        <a:srgbClr val="172C51"/>
                      </a:solidFill>
                      <a:prstDash val="solid"/>
                    </a:lnR>
                    <a:lnT w="12700">
                      <a:solidFill>
                        <a:srgbClr val="172C51"/>
                      </a:solidFill>
                      <a:prstDash val="solid"/>
                    </a:lnT>
                    <a:lnB w="12700">
                      <a:solidFill>
                        <a:srgbClr val="172C51"/>
                      </a:solidFill>
                      <a:prstDash val="solid"/>
                    </a:lnB>
                  </a:tcPr>
                </a:tc>
                <a:tc gridSpan="2">
                  <a:txBody>
                    <a:bodyPr/>
                    <a:lstStyle/>
                    <a:p>
                      <a:pPr marL="7620" algn="ctr">
                        <a:lnSpc>
                          <a:spcPct val="100000"/>
                        </a:lnSpc>
                        <a:spcBef>
                          <a:spcPts val="459"/>
                        </a:spcBef>
                      </a:pPr>
                      <a:r>
                        <a:rPr sz="1400" spc="-10" dirty="0">
                          <a:latin typeface="Calibri"/>
                          <a:cs typeface="Calibri"/>
                        </a:rPr>
                        <a:t>2,010</a:t>
                      </a:r>
                      <a:endParaRPr sz="1400" dirty="0">
                        <a:latin typeface="Calibri"/>
                        <a:cs typeface="Calibri"/>
                      </a:endParaRPr>
                    </a:p>
                  </a:txBody>
                  <a:tcPr marL="0" marR="0" marT="58419" marB="0">
                    <a:lnL w="28575">
                      <a:solidFill>
                        <a:srgbClr val="172C51"/>
                      </a:solidFill>
                      <a:prstDash val="solid"/>
                    </a:lnL>
                    <a:lnR w="12700">
                      <a:solidFill>
                        <a:srgbClr val="172C51"/>
                      </a:solidFill>
                      <a:prstDash val="solid"/>
                    </a:lnR>
                    <a:lnT w="12700">
                      <a:solidFill>
                        <a:srgbClr val="172C51"/>
                      </a:solidFill>
                      <a:prstDash val="solid"/>
                    </a:lnT>
                    <a:lnB w="12700">
                      <a:solidFill>
                        <a:srgbClr val="172C51"/>
                      </a:solidFill>
                      <a:prstDash val="solid"/>
                    </a:lnB>
                    <a:solidFill>
                      <a:srgbClr val="FFFF00"/>
                    </a:solidFill>
                  </a:tcPr>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sp>
        <p:nvSpPr>
          <p:cNvPr id="11" name="object 12">
            <a:extLst>
              <a:ext uri="{FF2B5EF4-FFF2-40B4-BE49-F238E27FC236}">
                <a16:creationId xmlns:a16="http://schemas.microsoft.com/office/drawing/2014/main" id="{3C515D28-DD92-91ED-49FD-961B3A7A00C8}"/>
              </a:ext>
            </a:extLst>
          </p:cNvPr>
          <p:cNvSpPr txBox="1"/>
          <p:nvPr/>
        </p:nvSpPr>
        <p:spPr>
          <a:xfrm>
            <a:off x="1549138" y="3243837"/>
            <a:ext cx="8347709" cy="2541593"/>
          </a:xfrm>
          <a:prstGeom prst="rect">
            <a:avLst/>
          </a:prstGeom>
        </p:spPr>
        <p:txBody>
          <a:bodyPr vert="horz" wrap="square" lIns="0" tIns="15875" rIns="0" bIns="0" rtlCol="0">
            <a:spAutoFit/>
          </a:bodyPr>
          <a:lstStyle/>
          <a:p>
            <a:pPr marL="7561580">
              <a:lnSpc>
                <a:spcPct val="100000"/>
              </a:lnSpc>
              <a:spcBef>
                <a:spcPts val="125"/>
              </a:spcBef>
            </a:pPr>
            <a:r>
              <a:rPr sz="1400" spc="65" dirty="0">
                <a:latin typeface="Calibri"/>
                <a:cs typeface="Calibri"/>
              </a:rPr>
              <a:t>capped</a:t>
            </a:r>
            <a:r>
              <a:rPr sz="1400" spc="-60" dirty="0">
                <a:latin typeface="Calibri"/>
                <a:cs typeface="Calibri"/>
              </a:rPr>
              <a:t> </a:t>
            </a:r>
            <a:r>
              <a:rPr sz="1400" spc="-25" dirty="0">
                <a:latin typeface="Calibri"/>
                <a:cs typeface="Calibri"/>
              </a:rPr>
              <a:t>at</a:t>
            </a:r>
            <a:endParaRPr sz="1400" dirty="0">
              <a:latin typeface="Calibri"/>
              <a:cs typeface="Calibri"/>
            </a:endParaRPr>
          </a:p>
          <a:p>
            <a:pPr marL="7561580">
              <a:lnSpc>
                <a:spcPct val="100000"/>
              </a:lnSpc>
              <a:spcBef>
                <a:spcPts val="50"/>
              </a:spcBef>
            </a:pPr>
            <a:r>
              <a:rPr sz="1400" dirty="0">
                <a:latin typeface="Calibri"/>
                <a:cs typeface="Calibri"/>
              </a:rPr>
              <a:t>0.50</a:t>
            </a:r>
            <a:r>
              <a:rPr sz="1400" spc="105" dirty="0">
                <a:latin typeface="Calibri"/>
                <a:cs typeface="Calibri"/>
              </a:rPr>
              <a:t> </a:t>
            </a:r>
            <a:r>
              <a:rPr sz="1400" spc="-10" dirty="0">
                <a:latin typeface="Calibri"/>
                <a:cs typeface="Calibri"/>
              </a:rPr>
              <a:t>psi/ft</a:t>
            </a:r>
            <a:endParaRPr sz="1400" dirty="0">
              <a:latin typeface="Calibri"/>
              <a:cs typeface="Calibri"/>
            </a:endParaRPr>
          </a:p>
          <a:p>
            <a:pPr>
              <a:lnSpc>
                <a:spcPct val="100000"/>
              </a:lnSpc>
            </a:pPr>
            <a:endParaRPr sz="1400" dirty="0">
              <a:latin typeface="Calibri"/>
              <a:cs typeface="Calibri"/>
            </a:endParaRPr>
          </a:p>
          <a:p>
            <a:pPr>
              <a:lnSpc>
                <a:spcPct val="100000"/>
              </a:lnSpc>
              <a:spcBef>
                <a:spcPts val="515"/>
              </a:spcBef>
            </a:pPr>
            <a:endParaRPr sz="1400" dirty="0">
              <a:latin typeface="Calibri"/>
              <a:cs typeface="Calibri"/>
            </a:endParaRPr>
          </a:p>
          <a:p>
            <a:pPr marL="12700">
              <a:lnSpc>
                <a:spcPct val="100000"/>
              </a:lnSpc>
              <a:spcBef>
                <a:spcPts val="5"/>
              </a:spcBef>
            </a:pPr>
            <a:r>
              <a:rPr sz="1550" spc="75" dirty="0">
                <a:latin typeface="Calibri"/>
                <a:cs typeface="Calibri"/>
              </a:rPr>
              <a:t>Example</a:t>
            </a:r>
            <a:r>
              <a:rPr sz="1550" spc="40" dirty="0">
                <a:latin typeface="Calibri"/>
                <a:cs typeface="Calibri"/>
              </a:rPr>
              <a:t> </a:t>
            </a:r>
            <a:r>
              <a:rPr sz="1550" spc="90" dirty="0">
                <a:latin typeface="Calibri"/>
                <a:cs typeface="Calibri"/>
              </a:rPr>
              <a:t>Calculation</a:t>
            </a:r>
            <a:r>
              <a:rPr sz="1550" spc="-5" dirty="0">
                <a:latin typeface="Calibri"/>
                <a:cs typeface="Calibri"/>
              </a:rPr>
              <a:t> </a:t>
            </a:r>
            <a:r>
              <a:rPr sz="1550" dirty="0">
                <a:latin typeface="Calibri"/>
                <a:cs typeface="Calibri"/>
              </a:rPr>
              <a:t>–</a:t>
            </a:r>
            <a:r>
              <a:rPr sz="1550" spc="5" dirty="0">
                <a:latin typeface="Calibri"/>
                <a:cs typeface="Calibri"/>
              </a:rPr>
              <a:t> </a:t>
            </a:r>
            <a:r>
              <a:rPr sz="1550" dirty="0">
                <a:latin typeface="Calibri"/>
                <a:cs typeface="Calibri"/>
              </a:rPr>
              <a:t>(1.00</a:t>
            </a:r>
            <a:r>
              <a:rPr sz="1550" spc="15" dirty="0">
                <a:latin typeface="Calibri"/>
                <a:cs typeface="Calibri"/>
              </a:rPr>
              <a:t> </a:t>
            </a:r>
            <a:r>
              <a:rPr sz="1550" dirty="0">
                <a:latin typeface="Calibri"/>
                <a:cs typeface="Calibri"/>
              </a:rPr>
              <a:t>–</a:t>
            </a:r>
            <a:r>
              <a:rPr sz="1550" spc="5" dirty="0">
                <a:latin typeface="Calibri"/>
                <a:cs typeface="Calibri"/>
              </a:rPr>
              <a:t> </a:t>
            </a:r>
            <a:r>
              <a:rPr sz="1550" spc="55" dirty="0">
                <a:latin typeface="Calibri"/>
                <a:cs typeface="Calibri"/>
              </a:rPr>
              <a:t>0.465)</a:t>
            </a:r>
            <a:r>
              <a:rPr sz="1550" spc="-50" dirty="0">
                <a:latin typeface="Calibri"/>
                <a:cs typeface="Calibri"/>
              </a:rPr>
              <a:t> </a:t>
            </a:r>
            <a:r>
              <a:rPr sz="1550" spc="60" dirty="0">
                <a:latin typeface="Calibri"/>
                <a:cs typeface="Calibri"/>
              </a:rPr>
              <a:t>X</a:t>
            </a:r>
            <a:r>
              <a:rPr sz="1550" spc="-5" dirty="0">
                <a:latin typeface="Calibri"/>
                <a:cs typeface="Calibri"/>
              </a:rPr>
              <a:t> </a:t>
            </a:r>
            <a:r>
              <a:rPr sz="1550" spc="70" dirty="0">
                <a:latin typeface="Calibri"/>
                <a:cs typeface="Calibri"/>
              </a:rPr>
              <a:t>4,000</a:t>
            </a:r>
            <a:r>
              <a:rPr sz="1550" spc="-55" dirty="0">
                <a:latin typeface="Calibri"/>
                <a:cs typeface="Calibri"/>
              </a:rPr>
              <a:t> </a:t>
            </a:r>
            <a:r>
              <a:rPr sz="1550" spc="60" dirty="0">
                <a:latin typeface="Calibri"/>
                <a:cs typeface="Calibri"/>
              </a:rPr>
              <a:t>=</a:t>
            </a:r>
            <a:r>
              <a:rPr sz="1550" spc="25" dirty="0">
                <a:latin typeface="Calibri"/>
                <a:cs typeface="Calibri"/>
              </a:rPr>
              <a:t> </a:t>
            </a:r>
            <a:r>
              <a:rPr sz="1550" spc="55" dirty="0">
                <a:latin typeface="Calibri"/>
                <a:cs typeface="Calibri"/>
              </a:rPr>
              <a:t>2,140</a:t>
            </a:r>
            <a:r>
              <a:rPr sz="1550" spc="25" dirty="0">
                <a:latin typeface="Calibri"/>
                <a:cs typeface="Calibri"/>
              </a:rPr>
              <a:t> </a:t>
            </a:r>
            <a:r>
              <a:rPr sz="1550" spc="95" dirty="0">
                <a:latin typeface="Calibri"/>
                <a:cs typeface="Calibri"/>
              </a:rPr>
              <a:t>PSI</a:t>
            </a:r>
            <a:r>
              <a:rPr sz="1550" spc="5" dirty="0">
                <a:latin typeface="Calibri"/>
                <a:cs typeface="Calibri"/>
              </a:rPr>
              <a:t> </a:t>
            </a:r>
            <a:r>
              <a:rPr sz="1550" spc="-10" dirty="0">
                <a:latin typeface="Calibri"/>
                <a:cs typeface="Calibri"/>
              </a:rPr>
              <a:t>(upper)</a:t>
            </a:r>
            <a:endParaRPr sz="1550" dirty="0">
              <a:latin typeface="Calibri"/>
              <a:cs typeface="Calibri"/>
            </a:endParaRPr>
          </a:p>
          <a:p>
            <a:pPr marL="12700">
              <a:lnSpc>
                <a:spcPct val="100000"/>
              </a:lnSpc>
              <a:spcBef>
                <a:spcPts val="175"/>
              </a:spcBef>
            </a:pPr>
            <a:r>
              <a:rPr sz="1550" spc="75" dirty="0">
                <a:latin typeface="Calibri"/>
                <a:cs typeface="Calibri"/>
              </a:rPr>
              <a:t>Example</a:t>
            </a:r>
            <a:r>
              <a:rPr sz="1550" spc="40" dirty="0">
                <a:latin typeface="Calibri"/>
                <a:cs typeface="Calibri"/>
              </a:rPr>
              <a:t> </a:t>
            </a:r>
            <a:r>
              <a:rPr sz="1550" spc="90" dirty="0">
                <a:latin typeface="Calibri"/>
                <a:cs typeface="Calibri"/>
              </a:rPr>
              <a:t>Calculation</a:t>
            </a:r>
            <a:r>
              <a:rPr sz="1550" spc="-5" dirty="0">
                <a:latin typeface="Calibri"/>
                <a:cs typeface="Calibri"/>
              </a:rPr>
              <a:t> </a:t>
            </a:r>
            <a:r>
              <a:rPr sz="1550" dirty="0">
                <a:latin typeface="Calibri"/>
                <a:cs typeface="Calibri"/>
              </a:rPr>
              <a:t>–</a:t>
            </a:r>
            <a:r>
              <a:rPr sz="1550" spc="5" dirty="0">
                <a:latin typeface="Calibri"/>
                <a:cs typeface="Calibri"/>
              </a:rPr>
              <a:t> </a:t>
            </a:r>
            <a:r>
              <a:rPr sz="1550" dirty="0">
                <a:latin typeface="Calibri"/>
                <a:cs typeface="Calibri"/>
              </a:rPr>
              <a:t>(0.80</a:t>
            </a:r>
            <a:r>
              <a:rPr sz="1550" spc="15" dirty="0">
                <a:latin typeface="Calibri"/>
                <a:cs typeface="Calibri"/>
              </a:rPr>
              <a:t> </a:t>
            </a:r>
            <a:r>
              <a:rPr sz="1550" dirty="0">
                <a:latin typeface="Calibri"/>
                <a:cs typeface="Calibri"/>
              </a:rPr>
              <a:t>–</a:t>
            </a:r>
            <a:r>
              <a:rPr sz="1550" spc="5" dirty="0">
                <a:latin typeface="Calibri"/>
                <a:cs typeface="Calibri"/>
              </a:rPr>
              <a:t> </a:t>
            </a:r>
            <a:r>
              <a:rPr sz="1550" spc="55" dirty="0">
                <a:latin typeface="Calibri"/>
                <a:cs typeface="Calibri"/>
              </a:rPr>
              <a:t>0.465)</a:t>
            </a:r>
            <a:r>
              <a:rPr sz="1550" spc="-50" dirty="0">
                <a:latin typeface="Calibri"/>
                <a:cs typeface="Calibri"/>
              </a:rPr>
              <a:t> </a:t>
            </a:r>
            <a:r>
              <a:rPr sz="1550" spc="60" dirty="0">
                <a:latin typeface="Calibri"/>
                <a:cs typeface="Calibri"/>
              </a:rPr>
              <a:t>X</a:t>
            </a:r>
            <a:r>
              <a:rPr sz="1550" spc="-5" dirty="0">
                <a:latin typeface="Calibri"/>
                <a:cs typeface="Calibri"/>
              </a:rPr>
              <a:t> </a:t>
            </a:r>
            <a:r>
              <a:rPr sz="1550" spc="70" dirty="0">
                <a:latin typeface="Calibri"/>
                <a:cs typeface="Calibri"/>
              </a:rPr>
              <a:t>6,000</a:t>
            </a:r>
            <a:r>
              <a:rPr sz="1550" spc="-55" dirty="0">
                <a:latin typeface="Calibri"/>
                <a:cs typeface="Calibri"/>
              </a:rPr>
              <a:t> </a:t>
            </a:r>
            <a:r>
              <a:rPr sz="1550" spc="60" dirty="0">
                <a:latin typeface="Calibri"/>
                <a:cs typeface="Calibri"/>
              </a:rPr>
              <a:t>=</a:t>
            </a:r>
            <a:r>
              <a:rPr sz="1550" spc="25" dirty="0">
                <a:latin typeface="Calibri"/>
                <a:cs typeface="Calibri"/>
              </a:rPr>
              <a:t> </a:t>
            </a:r>
            <a:r>
              <a:rPr sz="1550" spc="55" dirty="0">
                <a:latin typeface="Calibri"/>
                <a:cs typeface="Calibri"/>
              </a:rPr>
              <a:t>2,010</a:t>
            </a:r>
            <a:r>
              <a:rPr sz="1550" spc="25" dirty="0">
                <a:latin typeface="Calibri"/>
                <a:cs typeface="Calibri"/>
              </a:rPr>
              <a:t> </a:t>
            </a:r>
            <a:r>
              <a:rPr sz="1550" spc="95" dirty="0">
                <a:latin typeface="Calibri"/>
                <a:cs typeface="Calibri"/>
              </a:rPr>
              <a:t>PSI</a:t>
            </a:r>
            <a:r>
              <a:rPr sz="1550" spc="5" dirty="0">
                <a:latin typeface="Calibri"/>
                <a:cs typeface="Calibri"/>
              </a:rPr>
              <a:t> </a:t>
            </a:r>
            <a:r>
              <a:rPr sz="1550" spc="-10" dirty="0">
                <a:latin typeface="Calibri"/>
                <a:cs typeface="Calibri"/>
              </a:rPr>
              <a:t>(lower)</a:t>
            </a:r>
            <a:endParaRPr sz="1550" dirty="0">
              <a:latin typeface="Calibri"/>
              <a:cs typeface="Calibri"/>
            </a:endParaRPr>
          </a:p>
          <a:p>
            <a:pPr marL="12700" marR="107950">
              <a:lnSpc>
                <a:spcPct val="100899"/>
              </a:lnSpc>
              <a:spcBef>
                <a:spcPts val="465"/>
              </a:spcBef>
            </a:pPr>
            <a:r>
              <a:rPr sz="1550" spc="50" dirty="0">
                <a:latin typeface="Calibri"/>
                <a:cs typeface="Calibri"/>
              </a:rPr>
              <a:t>MSIP</a:t>
            </a:r>
            <a:r>
              <a:rPr sz="1550" spc="95" dirty="0">
                <a:latin typeface="Calibri"/>
                <a:cs typeface="Calibri"/>
              </a:rPr>
              <a:t> </a:t>
            </a:r>
            <a:r>
              <a:rPr lang="en-US" sz="1550" spc="95" dirty="0">
                <a:latin typeface="Calibri"/>
                <a:cs typeface="Calibri"/>
              </a:rPr>
              <a:t>(gradient) </a:t>
            </a:r>
            <a:r>
              <a:rPr sz="1550" spc="60" dirty="0">
                <a:latin typeface="Calibri"/>
                <a:cs typeface="Calibri"/>
              </a:rPr>
              <a:t>allowed</a:t>
            </a:r>
            <a:r>
              <a:rPr sz="1550" spc="125" dirty="0">
                <a:latin typeface="Calibri"/>
                <a:cs typeface="Calibri"/>
              </a:rPr>
              <a:t> </a:t>
            </a:r>
            <a:r>
              <a:rPr sz="1550" spc="60" dirty="0">
                <a:latin typeface="Calibri"/>
                <a:cs typeface="Calibri"/>
              </a:rPr>
              <a:t>=</a:t>
            </a:r>
            <a:r>
              <a:rPr sz="1550" dirty="0">
                <a:latin typeface="Calibri"/>
                <a:cs typeface="Calibri"/>
              </a:rPr>
              <a:t> lower</a:t>
            </a:r>
            <a:r>
              <a:rPr sz="1550" spc="15" dirty="0">
                <a:latin typeface="Calibri"/>
                <a:cs typeface="Calibri"/>
              </a:rPr>
              <a:t> </a:t>
            </a:r>
            <a:r>
              <a:rPr sz="1550" dirty="0">
                <a:latin typeface="Calibri"/>
                <a:cs typeface="Calibri"/>
              </a:rPr>
              <a:t>of</a:t>
            </a:r>
            <a:r>
              <a:rPr sz="1550" spc="80" dirty="0">
                <a:latin typeface="Calibri"/>
                <a:cs typeface="Calibri"/>
              </a:rPr>
              <a:t> </a:t>
            </a:r>
            <a:r>
              <a:rPr sz="1550" dirty="0">
                <a:latin typeface="Calibri"/>
                <a:cs typeface="Calibri"/>
              </a:rPr>
              <a:t>the</a:t>
            </a:r>
            <a:r>
              <a:rPr sz="1550" spc="10" dirty="0">
                <a:latin typeface="Calibri"/>
                <a:cs typeface="Calibri"/>
              </a:rPr>
              <a:t> </a:t>
            </a:r>
            <a:r>
              <a:rPr sz="1550" dirty="0">
                <a:latin typeface="Calibri"/>
                <a:cs typeface="Calibri"/>
              </a:rPr>
              <a:t>two</a:t>
            </a:r>
            <a:r>
              <a:rPr sz="1550" spc="60" dirty="0">
                <a:latin typeface="Calibri"/>
                <a:cs typeface="Calibri"/>
              </a:rPr>
              <a:t> </a:t>
            </a:r>
            <a:r>
              <a:rPr sz="1550" spc="85" dirty="0">
                <a:latin typeface="Calibri"/>
                <a:cs typeface="Calibri"/>
              </a:rPr>
              <a:t>values</a:t>
            </a:r>
            <a:r>
              <a:rPr sz="1550" dirty="0">
                <a:latin typeface="Calibri"/>
                <a:cs typeface="Calibri"/>
              </a:rPr>
              <a:t> </a:t>
            </a:r>
            <a:r>
              <a:rPr sz="1550" spc="55" dirty="0">
                <a:latin typeface="Calibri"/>
                <a:cs typeface="Calibri"/>
              </a:rPr>
              <a:t>determined</a:t>
            </a:r>
            <a:r>
              <a:rPr sz="1550" dirty="0">
                <a:latin typeface="Calibri"/>
                <a:cs typeface="Calibri"/>
              </a:rPr>
              <a:t> </a:t>
            </a:r>
            <a:r>
              <a:rPr sz="1550" spc="-60" dirty="0">
                <a:latin typeface="Calibri"/>
                <a:cs typeface="Calibri"/>
              </a:rPr>
              <a:t>–</a:t>
            </a:r>
            <a:r>
              <a:rPr sz="1550" spc="-30" dirty="0">
                <a:latin typeface="Calibri"/>
                <a:cs typeface="Calibri"/>
              </a:rPr>
              <a:t> </a:t>
            </a:r>
            <a:r>
              <a:rPr sz="1550" b="1" u="sng" spc="-270" dirty="0">
                <a:uFill>
                  <a:solidFill>
                    <a:srgbClr val="000000"/>
                  </a:solidFill>
                </a:uFill>
                <a:latin typeface="Calibri"/>
                <a:cs typeface="Calibri"/>
              </a:rPr>
              <a:t> </a:t>
            </a:r>
            <a:r>
              <a:rPr sz="1550" b="1" u="sng" spc="55" dirty="0">
                <a:highlight>
                  <a:srgbClr val="FFFF00"/>
                </a:highlight>
                <a:uFill>
                  <a:solidFill>
                    <a:srgbClr val="000000"/>
                  </a:solidFill>
                </a:uFill>
                <a:latin typeface="Calibri"/>
                <a:cs typeface="Calibri"/>
              </a:rPr>
              <a:t>2,0</a:t>
            </a:r>
            <a:r>
              <a:rPr lang="en-US" sz="1550" b="1" u="sng" spc="55" dirty="0">
                <a:highlight>
                  <a:srgbClr val="FFFF00"/>
                </a:highlight>
                <a:uFill>
                  <a:solidFill>
                    <a:srgbClr val="000000"/>
                  </a:solidFill>
                </a:uFill>
                <a:latin typeface="Calibri"/>
                <a:cs typeface="Calibri"/>
              </a:rPr>
              <a:t>1</a:t>
            </a:r>
            <a:r>
              <a:rPr sz="1550" b="1" u="sng" spc="55" dirty="0">
                <a:highlight>
                  <a:srgbClr val="FFFF00"/>
                </a:highlight>
                <a:uFill>
                  <a:solidFill>
                    <a:srgbClr val="000000"/>
                  </a:solidFill>
                </a:uFill>
                <a:latin typeface="Calibri"/>
                <a:cs typeface="Calibri"/>
              </a:rPr>
              <a:t>0</a:t>
            </a:r>
            <a:r>
              <a:rPr sz="1550" b="1" u="sng" spc="85" dirty="0">
                <a:highlight>
                  <a:srgbClr val="FFFF00"/>
                </a:highlight>
                <a:uFill>
                  <a:solidFill>
                    <a:srgbClr val="000000"/>
                  </a:solidFill>
                </a:uFill>
                <a:latin typeface="Calibri"/>
                <a:cs typeface="Calibri"/>
              </a:rPr>
              <a:t> </a:t>
            </a:r>
            <a:r>
              <a:rPr sz="1550" b="1" u="sng" spc="135" dirty="0">
                <a:highlight>
                  <a:srgbClr val="FFFF00"/>
                </a:highlight>
                <a:uFill>
                  <a:solidFill>
                    <a:srgbClr val="000000"/>
                  </a:solidFill>
                </a:uFill>
                <a:latin typeface="Calibri"/>
                <a:cs typeface="Calibri"/>
              </a:rPr>
              <a:t>PSI</a:t>
            </a:r>
            <a:r>
              <a:rPr sz="1550" b="1" u="none" spc="465" dirty="0">
                <a:highlight>
                  <a:srgbClr val="FFFF00"/>
                </a:highlight>
                <a:latin typeface="Calibri"/>
                <a:cs typeface="Calibri"/>
              </a:rPr>
              <a:t> </a:t>
            </a:r>
            <a:r>
              <a:rPr sz="1550" u="none" dirty="0">
                <a:latin typeface="Calibri"/>
                <a:cs typeface="Calibri"/>
              </a:rPr>
              <a:t>(this</a:t>
            </a:r>
            <a:r>
              <a:rPr sz="1550" u="none" spc="80" dirty="0">
                <a:latin typeface="Calibri"/>
                <a:cs typeface="Calibri"/>
              </a:rPr>
              <a:t> </a:t>
            </a:r>
            <a:r>
              <a:rPr sz="1550" u="none" dirty="0">
                <a:latin typeface="Calibri"/>
                <a:cs typeface="Calibri"/>
              </a:rPr>
              <a:t>time</a:t>
            </a:r>
            <a:r>
              <a:rPr sz="1550" u="none" spc="95" dirty="0">
                <a:latin typeface="Calibri"/>
                <a:cs typeface="Calibri"/>
              </a:rPr>
              <a:t> </a:t>
            </a:r>
            <a:r>
              <a:rPr sz="1550" u="none" dirty="0">
                <a:latin typeface="Calibri"/>
                <a:cs typeface="Calibri"/>
              </a:rPr>
              <a:t>the</a:t>
            </a:r>
            <a:r>
              <a:rPr sz="1550" u="none" spc="100" dirty="0">
                <a:latin typeface="Calibri"/>
                <a:cs typeface="Calibri"/>
              </a:rPr>
              <a:t> </a:t>
            </a:r>
            <a:r>
              <a:rPr sz="1550" u="none" dirty="0">
                <a:latin typeface="Calibri"/>
                <a:cs typeface="Calibri"/>
              </a:rPr>
              <a:t>lower</a:t>
            </a:r>
            <a:r>
              <a:rPr sz="1550" u="none" spc="105" dirty="0">
                <a:latin typeface="Calibri"/>
                <a:cs typeface="Calibri"/>
              </a:rPr>
              <a:t> </a:t>
            </a:r>
            <a:r>
              <a:rPr sz="1550" u="none" dirty="0">
                <a:latin typeface="Calibri"/>
                <a:cs typeface="Calibri"/>
              </a:rPr>
              <a:t>layer</a:t>
            </a:r>
            <a:r>
              <a:rPr sz="1550" u="none" spc="105" dirty="0">
                <a:latin typeface="Calibri"/>
                <a:cs typeface="Calibri"/>
              </a:rPr>
              <a:t> </a:t>
            </a:r>
            <a:r>
              <a:rPr sz="1550" u="none" dirty="0">
                <a:latin typeface="Calibri"/>
                <a:cs typeface="Calibri"/>
              </a:rPr>
              <a:t>with</a:t>
            </a:r>
            <a:r>
              <a:rPr sz="1550" u="none" spc="50" dirty="0">
                <a:latin typeface="Calibri"/>
                <a:cs typeface="Calibri"/>
              </a:rPr>
              <a:t> </a:t>
            </a:r>
            <a:r>
              <a:rPr sz="1550" u="none" spc="45" dirty="0">
                <a:latin typeface="Calibri"/>
                <a:cs typeface="Calibri"/>
              </a:rPr>
              <a:t>a </a:t>
            </a:r>
            <a:r>
              <a:rPr sz="1550" u="none" spc="105" dirty="0">
                <a:latin typeface="Calibri"/>
                <a:cs typeface="Calibri"/>
              </a:rPr>
              <a:t>cap</a:t>
            </a:r>
            <a:r>
              <a:rPr sz="1550" u="none" spc="114" dirty="0">
                <a:latin typeface="Calibri"/>
                <a:cs typeface="Calibri"/>
              </a:rPr>
              <a:t> </a:t>
            </a:r>
            <a:r>
              <a:rPr sz="1550" u="none" dirty="0">
                <a:latin typeface="Calibri"/>
                <a:cs typeface="Calibri"/>
              </a:rPr>
              <a:t>of</a:t>
            </a:r>
            <a:r>
              <a:rPr sz="1550" u="none" spc="-15" dirty="0">
                <a:latin typeface="Calibri"/>
                <a:cs typeface="Calibri"/>
              </a:rPr>
              <a:t> </a:t>
            </a:r>
            <a:r>
              <a:rPr sz="1550" u="none" spc="65" dirty="0">
                <a:latin typeface="Calibri"/>
                <a:cs typeface="Calibri"/>
              </a:rPr>
              <a:t>0.50</a:t>
            </a:r>
            <a:r>
              <a:rPr sz="1550" u="none" spc="80" dirty="0">
                <a:latin typeface="Calibri"/>
                <a:cs typeface="Calibri"/>
              </a:rPr>
              <a:t> </a:t>
            </a:r>
            <a:r>
              <a:rPr sz="1550" u="none" dirty="0">
                <a:latin typeface="Calibri"/>
                <a:cs typeface="Calibri"/>
              </a:rPr>
              <a:t>psi/ft</a:t>
            </a:r>
            <a:r>
              <a:rPr sz="1550" u="none" spc="25" dirty="0">
                <a:latin typeface="Calibri"/>
                <a:cs typeface="Calibri"/>
              </a:rPr>
              <a:t> </a:t>
            </a:r>
            <a:r>
              <a:rPr sz="1550" u="none" spc="70" dirty="0">
                <a:latin typeface="Calibri"/>
                <a:cs typeface="Calibri"/>
              </a:rPr>
              <a:t>times</a:t>
            </a:r>
            <a:r>
              <a:rPr sz="1550" u="none" spc="75" dirty="0">
                <a:latin typeface="Calibri"/>
                <a:cs typeface="Calibri"/>
              </a:rPr>
              <a:t> </a:t>
            </a:r>
            <a:r>
              <a:rPr sz="1550" u="none" dirty="0">
                <a:latin typeface="Calibri"/>
                <a:cs typeface="Calibri"/>
              </a:rPr>
              <a:t>the </a:t>
            </a:r>
            <a:r>
              <a:rPr sz="1550" u="none" spc="50" dirty="0">
                <a:latin typeface="Calibri"/>
                <a:cs typeface="Calibri"/>
              </a:rPr>
              <a:t>top</a:t>
            </a:r>
            <a:r>
              <a:rPr sz="1550" u="none" spc="30" dirty="0">
                <a:latin typeface="Calibri"/>
                <a:cs typeface="Calibri"/>
              </a:rPr>
              <a:t> </a:t>
            </a:r>
            <a:r>
              <a:rPr sz="1550" u="none" dirty="0">
                <a:latin typeface="Calibri"/>
                <a:cs typeface="Calibri"/>
              </a:rPr>
              <a:t>of</a:t>
            </a:r>
            <a:r>
              <a:rPr sz="1550" u="none" spc="65" dirty="0">
                <a:latin typeface="Calibri"/>
                <a:cs typeface="Calibri"/>
              </a:rPr>
              <a:t> </a:t>
            </a:r>
            <a:r>
              <a:rPr sz="1550" u="none" dirty="0">
                <a:latin typeface="Calibri"/>
                <a:cs typeface="Calibri"/>
              </a:rPr>
              <a:t>the</a:t>
            </a:r>
            <a:r>
              <a:rPr sz="1550" u="none" spc="95" dirty="0">
                <a:latin typeface="Calibri"/>
                <a:cs typeface="Calibri"/>
              </a:rPr>
              <a:t> </a:t>
            </a:r>
            <a:r>
              <a:rPr sz="1550" u="none" spc="40" dirty="0">
                <a:latin typeface="Calibri"/>
                <a:cs typeface="Calibri"/>
              </a:rPr>
              <a:t>zone)</a:t>
            </a:r>
            <a:r>
              <a:rPr lang="en-US" sz="1550" u="none" spc="40" dirty="0">
                <a:latin typeface="Calibri"/>
                <a:cs typeface="Calibri"/>
              </a:rPr>
              <a:t> will be divided by the depth to the top of the permitted injection interval.</a:t>
            </a:r>
          </a:p>
          <a:p>
            <a:pPr marL="12700" marR="107950">
              <a:lnSpc>
                <a:spcPct val="100899"/>
              </a:lnSpc>
              <a:spcBef>
                <a:spcPts val="465"/>
              </a:spcBef>
            </a:pPr>
            <a:r>
              <a:rPr lang="en-US" sz="1550" spc="40" dirty="0">
                <a:latin typeface="Calibri"/>
                <a:cs typeface="Calibri"/>
              </a:rPr>
              <a:t>Example Calculation:  2,010 ÷ 4,000 = </a:t>
            </a:r>
            <a:r>
              <a:rPr lang="en-US" sz="1550" b="1" u="sng" spc="40" dirty="0">
                <a:latin typeface="Calibri"/>
                <a:cs typeface="Calibri"/>
              </a:rPr>
              <a:t>0.5025 psi/ft &gt; 0.5 </a:t>
            </a:r>
            <a:r>
              <a:rPr lang="en-US" sz="1550" spc="40" dirty="0">
                <a:latin typeface="Calibri"/>
                <a:cs typeface="Calibri"/>
              </a:rPr>
              <a:t>=&gt; MSIP = 0.5 psi/ft</a:t>
            </a:r>
            <a:endParaRPr sz="1550" dirty="0">
              <a:latin typeface="Calibri"/>
              <a:cs typeface="Calibri"/>
            </a:endParaRPr>
          </a:p>
        </p:txBody>
      </p:sp>
    </p:spTree>
    <p:extLst>
      <p:ext uri="{BB962C8B-B14F-4D97-AF65-F5344CB8AC3E}">
        <p14:creationId xmlns:p14="http://schemas.microsoft.com/office/powerpoint/2010/main" val="2433759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5EB5A-964A-AAFF-B3C5-0D940D47E3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83EED4-A4FE-B738-04BC-082C9B81213C}"/>
              </a:ext>
            </a:extLst>
          </p:cNvPr>
          <p:cNvSpPr>
            <a:spLocks noGrp="1"/>
          </p:cNvSpPr>
          <p:nvPr>
            <p:ph type="title"/>
          </p:nvPr>
        </p:nvSpPr>
        <p:spPr>
          <a:xfrm>
            <a:off x="609600" y="274638"/>
            <a:ext cx="10972800" cy="640080"/>
          </a:xfrm>
        </p:spPr>
        <p:txBody>
          <a:bodyPr>
            <a:normAutofit/>
          </a:bodyPr>
          <a:lstStyle/>
          <a:p>
            <a:r>
              <a:rPr lang="en-US" sz="3200" dirty="0"/>
              <a:t>Output: Maximum Daily Injection Volume</a:t>
            </a:r>
          </a:p>
        </p:txBody>
      </p:sp>
      <p:sp>
        <p:nvSpPr>
          <p:cNvPr id="4" name="Content Placeholder 2">
            <a:extLst>
              <a:ext uri="{FF2B5EF4-FFF2-40B4-BE49-F238E27FC236}">
                <a16:creationId xmlns:a16="http://schemas.microsoft.com/office/drawing/2014/main" id="{754EBF02-1998-9A09-7995-2A4748C0EA44}"/>
              </a:ext>
            </a:extLst>
          </p:cNvPr>
          <p:cNvSpPr>
            <a:spLocks noGrp="1"/>
          </p:cNvSpPr>
          <p:nvPr>
            <p:ph idx="1"/>
          </p:nvPr>
        </p:nvSpPr>
        <p:spPr>
          <a:xfrm>
            <a:off x="228600" y="1063061"/>
            <a:ext cx="11025809" cy="5251036"/>
          </a:xfrm>
        </p:spPr>
        <p:txBody>
          <a:bodyPr>
            <a:normAutofit/>
          </a:bodyPr>
          <a:lstStyle/>
          <a:p>
            <a:r>
              <a:rPr lang="en-US" sz="2400" dirty="0"/>
              <a:t>MDIV will be determined using the following methodology:</a:t>
            </a:r>
          </a:p>
          <a:p>
            <a:pPr lvl="1"/>
            <a:r>
              <a:rPr lang="en-US" sz="2000" dirty="0"/>
              <a:t>Maximum Daily Injection Volume (MDIV) will be determined using</a:t>
            </a:r>
          </a:p>
          <a:p>
            <a:pPr lvl="2"/>
            <a:r>
              <a:rPr lang="en-US" sz="1800" dirty="0"/>
              <a:t>Initial Average Reservoir Pressure</a:t>
            </a:r>
          </a:p>
          <a:p>
            <a:pPr marL="0" indent="0">
              <a:buNone/>
            </a:pPr>
            <a:endParaRPr lang="en-US" dirty="0"/>
          </a:p>
          <a:p>
            <a:pPr marL="0" indent="0">
              <a:buNone/>
            </a:pPr>
            <a:endParaRPr lang="en-US" dirty="0"/>
          </a:p>
        </p:txBody>
      </p:sp>
      <p:pic>
        <p:nvPicPr>
          <p:cNvPr id="138" name="Picture 137">
            <a:extLst>
              <a:ext uri="{FF2B5EF4-FFF2-40B4-BE49-F238E27FC236}">
                <a16:creationId xmlns:a16="http://schemas.microsoft.com/office/drawing/2014/main" id="{60A06467-9801-C613-BD0D-9FD89434D4FA}"/>
              </a:ext>
            </a:extLst>
          </p:cNvPr>
          <p:cNvPicPr>
            <a:picLocks noChangeAspect="1"/>
          </p:cNvPicPr>
          <p:nvPr/>
        </p:nvPicPr>
        <p:blipFill>
          <a:blip r:embed="rId2"/>
          <a:stretch>
            <a:fillRect/>
          </a:stretch>
        </p:blipFill>
        <p:spPr>
          <a:xfrm>
            <a:off x="462012" y="2239188"/>
            <a:ext cx="9557886" cy="4223252"/>
          </a:xfrm>
          <a:prstGeom prst="rect">
            <a:avLst/>
          </a:prstGeom>
        </p:spPr>
      </p:pic>
      <p:sp>
        <p:nvSpPr>
          <p:cNvPr id="139" name="Rectangle 138">
            <a:extLst>
              <a:ext uri="{FF2B5EF4-FFF2-40B4-BE49-F238E27FC236}">
                <a16:creationId xmlns:a16="http://schemas.microsoft.com/office/drawing/2014/main" id="{72887288-9F4E-5DD3-D7B8-75C8B80DEC8C}"/>
              </a:ext>
            </a:extLst>
          </p:cNvPr>
          <p:cNvSpPr/>
          <p:nvPr/>
        </p:nvSpPr>
        <p:spPr>
          <a:xfrm>
            <a:off x="293298" y="5029200"/>
            <a:ext cx="9790981" cy="948906"/>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6559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F7E39-7E7F-4E1F-9240-369E53441D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D12FD9-340D-AFA1-C982-FFC343E2B755}"/>
              </a:ext>
            </a:extLst>
          </p:cNvPr>
          <p:cNvSpPr>
            <a:spLocks noGrp="1"/>
          </p:cNvSpPr>
          <p:nvPr>
            <p:ph type="title"/>
          </p:nvPr>
        </p:nvSpPr>
        <p:spPr>
          <a:xfrm>
            <a:off x="609600" y="274638"/>
            <a:ext cx="10972800" cy="640080"/>
          </a:xfrm>
        </p:spPr>
        <p:txBody>
          <a:bodyPr>
            <a:normAutofit/>
          </a:bodyPr>
          <a:lstStyle/>
          <a:p>
            <a:r>
              <a:rPr lang="en-US" sz="3200" dirty="0"/>
              <a:t>Output: Maximum Injection Rate</a:t>
            </a:r>
          </a:p>
        </p:txBody>
      </p:sp>
      <p:sp>
        <p:nvSpPr>
          <p:cNvPr id="4" name="Content Placeholder 2">
            <a:extLst>
              <a:ext uri="{FF2B5EF4-FFF2-40B4-BE49-F238E27FC236}">
                <a16:creationId xmlns:a16="http://schemas.microsoft.com/office/drawing/2014/main" id="{07AAD1FF-42EA-CE94-3FB4-8FB716B402D9}"/>
              </a:ext>
            </a:extLst>
          </p:cNvPr>
          <p:cNvSpPr>
            <a:spLocks noGrp="1"/>
          </p:cNvSpPr>
          <p:nvPr>
            <p:ph idx="1"/>
          </p:nvPr>
        </p:nvSpPr>
        <p:spPr>
          <a:xfrm>
            <a:off x="228600" y="1063061"/>
            <a:ext cx="11025809" cy="5251036"/>
          </a:xfrm>
        </p:spPr>
        <p:txBody>
          <a:bodyPr>
            <a:normAutofit/>
          </a:bodyPr>
          <a:lstStyle/>
          <a:p>
            <a:r>
              <a:rPr lang="en-US" sz="2400" dirty="0"/>
              <a:t>MIR will be determined by MDIV barrels/day ÷ 1,440 minutes/day = (</a:t>
            </a:r>
            <a:r>
              <a:rPr lang="en-US" sz="2400" dirty="0" err="1"/>
              <a:t>bbl</a:t>
            </a:r>
            <a:r>
              <a:rPr lang="en-US" sz="2400" dirty="0"/>
              <a:t>/min.)</a:t>
            </a:r>
            <a:endParaRPr lang="en-US" sz="1800" dirty="0"/>
          </a:p>
          <a:p>
            <a:pPr marL="0" indent="0">
              <a:buNone/>
            </a:pPr>
            <a:endParaRPr lang="en-US" dirty="0"/>
          </a:p>
          <a:p>
            <a:pPr marL="0" indent="0">
              <a:buNone/>
            </a:pPr>
            <a:endParaRPr lang="en-US" dirty="0"/>
          </a:p>
        </p:txBody>
      </p:sp>
      <p:pic>
        <p:nvPicPr>
          <p:cNvPr id="138" name="Picture 137">
            <a:extLst>
              <a:ext uri="{FF2B5EF4-FFF2-40B4-BE49-F238E27FC236}">
                <a16:creationId xmlns:a16="http://schemas.microsoft.com/office/drawing/2014/main" id="{EC6ACE12-FF3F-5E62-0635-1BEA6062CD79}"/>
              </a:ext>
            </a:extLst>
          </p:cNvPr>
          <p:cNvPicPr>
            <a:picLocks noChangeAspect="1"/>
          </p:cNvPicPr>
          <p:nvPr/>
        </p:nvPicPr>
        <p:blipFill>
          <a:blip r:embed="rId2"/>
          <a:stretch>
            <a:fillRect/>
          </a:stretch>
        </p:blipFill>
        <p:spPr>
          <a:xfrm>
            <a:off x="462012" y="2239188"/>
            <a:ext cx="9557886" cy="4223252"/>
          </a:xfrm>
          <a:prstGeom prst="rect">
            <a:avLst/>
          </a:prstGeom>
        </p:spPr>
      </p:pic>
      <p:sp>
        <p:nvSpPr>
          <p:cNvPr id="3" name="Rectangle 2">
            <a:extLst>
              <a:ext uri="{FF2B5EF4-FFF2-40B4-BE49-F238E27FC236}">
                <a16:creationId xmlns:a16="http://schemas.microsoft.com/office/drawing/2014/main" id="{AAE19153-24F5-FD28-8251-554893940CD0}"/>
              </a:ext>
            </a:extLst>
          </p:cNvPr>
          <p:cNvSpPr/>
          <p:nvPr/>
        </p:nvSpPr>
        <p:spPr>
          <a:xfrm>
            <a:off x="345057" y="5943600"/>
            <a:ext cx="9557886" cy="51884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96035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1F5A7-6054-2E55-5BF2-1165570A80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C38D81-98B4-3AD2-FB69-8473FA9BDD9A}"/>
              </a:ext>
            </a:extLst>
          </p:cNvPr>
          <p:cNvSpPr>
            <a:spLocks noGrp="1"/>
          </p:cNvSpPr>
          <p:nvPr>
            <p:ph type="title"/>
          </p:nvPr>
        </p:nvSpPr>
        <p:spPr/>
        <p:txBody>
          <a:bodyPr/>
          <a:lstStyle/>
          <a:p>
            <a:r>
              <a:rPr lang="en-US"/>
              <a:t>Seismicity – Page 1 of 2</a:t>
            </a:r>
          </a:p>
        </p:txBody>
      </p:sp>
      <p:sp>
        <p:nvSpPr>
          <p:cNvPr id="3" name="Content Placeholder 2">
            <a:extLst>
              <a:ext uri="{FF2B5EF4-FFF2-40B4-BE49-F238E27FC236}">
                <a16:creationId xmlns:a16="http://schemas.microsoft.com/office/drawing/2014/main" id="{2292A704-DEF1-5868-A5E7-2F3398E7ED58}"/>
              </a:ext>
            </a:extLst>
          </p:cNvPr>
          <p:cNvSpPr>
            <a:spLocks noGrp="1"/>
          </p:cNvSpPr>
          <p:nvPr>
            <p:ph idx="1"/>
          </p:nvPr>
        </p:nvSpPr>
        <p:spPr>
          <a:xfrm>
            <a:off x="609600" y="1166018"/>
            <a:ext cx="10972800" cy="5082382"/>
          </a:xfrm>
        </p:spPr>
        <p:txBody>
          <a:bodyPr/>
          <a:lstStyle/>
          <a:p>
            <a:r>
              <a:rPr lang="en-US" dirty="0"/>
              <a:t>In the Permian Basin, we will continue to observe the “Shallow/Deep” conventions as currently practiced:</a:t>
            </a:r>
          </a:p>
          <a:p>
            <a:pPr lvl="1"/>
            <a:r>
              <a:rPr lang="en-US" dirty="0"/>
              <a:t>Delaware Basin: Shallow is above the base of the </a:t>
            </a:r>
            <a:r>
              <a:rPr lang="en-US" dirty="0" err="1"/>
              <a:t>Wolfcamp</a:t>
            </a:r>
            <a:r>
              <a:rPr lang="en-US" dirty="0"/>
              <a:t>; deep is below.</a:t>
            </a:r>
          </a:p>
          <a:p>
            <a:pPr lvl="1"/>
            <a:r>
              <a:rPr lang="en-US" dirty="0"/>
              <a:t>Midland Basin: Shallow is above the top of the Strawn; deep is below. </a:t>
            </a:r>
          </a:p>
          <a:p>
            <a:r>
              <a:rPr lang="en-US" dirty="0"/>
              <a:t>Applications in seismically active areas will need to provide data required by seismic guidelines (ex. logs and cross sections) </a:t>
            </a:r>
          </a:p>
          <a:p>
            <a:endParaRPr lang="en-US" dirty="0"/>
          </a:p>
          <a:p>
            <a:pPr lvl="1"/>
            <a:endParaRPr lang="en-US" dirty="0"/>
          </a:p>
        </p:txBody>
      </p:sp>
    </p:spTree>
    <p:extLst>
      <p:ext uri="{BB962C8B-B14F-4D97-AF65-F5344CB8AC3E}">
        <p14:creationId xmlns:p14="http://schemas.microsoft.com/office/powerpoint/2010/main" val="1217442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E5A45-BE1C-5508-5B43-51472E450BE3}"/>
              </a:ext>
            </a:extLst>
          </p:cNvPr>
          <p:cNvSpPr>
            <a:spLocks noGrp="1"/>
          </p:cNvSpPr>
          <p:nvPr>
            <p:ph type="title"/>
          </p:nvPr>
        </p:nvSpPr>
        <p:spPr/>
        <p:txBody>
          <a:bodyPr/>
          <a:lstStyle/>
          <a:p>
            <a:r>
              <a:rPr lang="en-US"/>
              <a:t>Seismicity – Page 2 of 2</a:t>
            </a:r>
          </a:p>
        </p:txBody>
      </p:sp>
      <p:sp>
        <p:nvSpPr>
          <p:cNvPr id="3" name="Content Placeholder 2">
            <a:extLst>
              <a:ext uri="{FF2B5EF4-FFF2-40B4-BE49-F238E27FC236}">
                <a16:creationId xmlns:a16="http://schemas.microsoft.com/office/drawing/2014/main" id="{0287EE5F-1E0F-FDE9-26F5-8B162D1F6AA6}"/>
              </a:ext>
            </a:extLst>
          </p:cNvPr>
          <p:cNvSpPr>
            <a:spLocks noGrp="1"/>
          </p:cNvSpPr>
          <p:nvPr>
            <p:ph idx="1"/>
          </p:nvPr>
        </p:nvSpPr>
        <p:spPr/>
        <p:txBody>
          <a:bodyPr>
            <a:normAutofit/>
          </a:bodyPr>
          <a:lstStyle/>
          <a:p>
            <a:r>
              <a:rPr lang="en-US" dirty="0"/>
              <a:t>“Shallow” applications will </a:t>
            </a:r>
          </a:p>
          <a:p>
            <a:pPr lvl="1"/>
            <a:r>
              <a:rPr lang="en-US" dirty="0"/>
              <a:t>Generally, not need Fault Slip Potential analysis.</a:t>
            </a:r>
          </a:p>
          <a:p>
            <a:pPr lvl="1"/>
            <a:r>
              <a:rPr lang="en-US" dirty="0"/>
              <a:t>Be evaluated under the Permian Review rubric, not the Seismic Guidelines (i.e. MDIV and MSIP determined by stress and </a:t>
            </a:r>
            <a:r>
              <a:rPr lang="en-US" dirty="0" err="1"/>
              <a:t>P</a:t>
            </a:r>
            <a:r>
              <a:rPr lang="en-US" sz="1800" dirty="0" err="1"/>
              <a:t>pi</a:t>
            </a:r>
            <a:r>
              <a:rPr lang="en-US" sz="1800" dirty="0"/>
              <a:t>.</a:t>
            </a:r>
            <a:r>
              <a:rPr lang="en-US" dirty="0"/>
              <a:t>)</a:t>
            </a:r>
            <a:endParaRPr lang="en-US" sz="2400" dirty="0"/>
          </a:p>
          <a:p>
            <a:r>
              <a:rPr lang="en-US" dirty="0"/>
              <a:t>However, the State Seismologists may identify an area in which seismicity from shallow injection is a concern and subject applications in such an area to evaluation under the seismic guidelines.</a:t>
            </a:r>
          </a:p>
        </p:txBody>
      </p:sp>
    </p:spTree>
    <p:extLst>
      <p:ext uri="{BB962C8B-B14F-4D97-AF65-F5344CB8AC3E}">
        <p14:creationId xmlns:p14="http://schemas.microsoft.com/office/powerpoint/2010/main" val="12169055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2B02C-8DB1-AEFD-A2A7-35BF4B3AE1E6}"/>
              </a:ext>
            </a:extLst>
          </p:cNvPr>
          <p:cNvSpPr>
            <a:spLocks noGrp="1"/>
          </p:cNvSpPr>
          <p:nvPr>
            <p:ph type="title"/>
          </p:nvPr>
        </p:nvSpPr>
        <p:spPr>
          <a:xfrm>
            <a:off x="152400" y="228600"/>
            <a:ext cx="10972800" cy="715962"/>
          </a:xfrm>
        </p:spPr>
        <p:txBody>
          <a:bodyPr/>
          <a:lstStyle/>
          <a:p>
            <a:r>
              <a:rPr lang="en-US"/>
              <a:t>Well Completion &amp; Permit Conditions – Page 1 of 2</a:t>
            </a:r>
          </a:p>
        </p:txBody>
      </p:sp>
      <p:sp>
        <p:nvSpPr>
          <p:cNvPr id="3" name="Content Placeholder 2">
            <a:extLst>
              <a:ext uri="{FF2B5EF4-FFF2-40B4-BE49-F238E27FC236}">
                <a16:creationId xmlns:a16="http://schemas.microsoft.com/office/drawing/2014/main" id="{38AE6E6E-50E2-A5B1-7B8C-CF2531E5E75C}"/>
              </a:ext>
            </a:extLst>
          </p:cNvPr>
          <p:cNvSpPr>
            <a:spLocks noGrp="1"/>
          </p:cNvSpPr>
          <p:nvPr>
            <p:ph idx="1"/>
          </p:nvPr>
        </p:nvSpPr>
        <p:spPr>
          <a:xfrm>
            <a:off x="609600" y="1066801"/>
            <a:ext cx="10972800" cy="5059364"/>
          </a:xfrm>
        </p:spPr>
        <p:txBody>
          <a:bodyPr>
            <a:normAutofit/>
          </a:bodyPr>
          <a:lstStyle/>
          <a:p>
            <a:r>
              <a:rPr lang="en-US" sz="2400" dirty="0"/>
              <a:t>Initial Bottom hole Pressure (BHP): data point prior to injection. </a:t>
            </a:r>
          </a:p>
          <a:p>
            <a:r>
              <a:rPr lang="en-US" sz="2400" dirty="0"/>
              <a:t>Initial fracture Gradient: DFIT or STEP RATE TEST, prior to injection, submitted via sealed report to UIC &amp; to </a:t>
            </a:r>
            <a:r>
              <a:rPr lang="en-US" sz="2400" dirty="0" err="1"/>
              <a:t>TexNet</a:t>
            </a:r>
            <a:r>
              <a:rPr lang="en-US" sz="2400" dirty="0"/>
              <a:t> - analysis to be included with a digital (i.e., txt, csv, EXCEL) copy of the entire test including time, rate, pressure.</a:t>
            </a:r>
          </a:p>
          <a:p>
            <a:r>
              <a:rPr lang="en-US" sz="2400" dirty="0"/>
              <a:t>Radial CBLs on long string casing.</a:t>
            </a:r>
          </a:p>
          <a:p>
            <a:r>
              <a:rPr lang="en-US" sz="2400" dirty="0"/>
              <a:t>Log Suite, or best available data source, with annotation of upper and lower confinement (if possible) and lithologic units, and net pay highlighted, confirming porosity-height product for entire permitted injection interval.</a:t>
            </a:r>
          </a:p>
          <a:p>
            <a:endParaRPr lang="en-US" sz="2400" dirty="0"/>
          </a:p>
          <a:p>
            <a:endParaRPr lang="en-US" dirty="0"/>
          </a:p>
        </p:txBody>
      </p:sp>
    </p:spTree>
    <p:extLst>
      <p:ext uri="{BB962C8B-B14F-4D97-AF65-F5344CB8AC3E}">
        <p14:creationId xmlns:p14="http://schemas.microsoft.com/office/powerpoint/2010/main" val="16700832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63048-CFC9-1456-F008-4B65AEF334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FB8131-ED28-166F-0984-2CF1915DCFAB}"/>
              </a:ext>
            </a:extLst>
          </p:cNvPr>
          <p:cNvSpPr>
            <a:spLocks noGrp="1"/>
          </p:cNvSpPr>
          <p:nvPr>
            <p:ph type="title"/>
          </p:nvPr>
        </p:nvSpPr>
        <p:spPr>
          <a:xfrm>
            <a:off x="228600" y="228600"/>
            <a:ext cx="10972800" cy="715962"/>
          </a:xfrm>
        </p:spPr>
        <p:txBody>
          <a:bodyPr/>
          <a:lstStyle/>
          <a:p>
            <a:r>
              <a:rPr lang="en-US"/>
              <a:t>Well Completion &amp; Permit Conditions – Page 2 of 2</a:t>
            </a:r>
          </a:p>
        </p:txBody>
      </p:sp>
      <p:sp>
        <p:nvSpPr>
          <p:cNvPr id="3" name="Content Placeholder 2">
            <a:extLst>
              <a:ext uri="{FF2B5EF4-FFF2-40B4-BE49-F238E27FC236}">
                <a16:creationId xmlns:a16="http://schemas.microsoft.com/office/drawing/2014/main" id="{300BADD1-49B1-7473-8152-A5A542BC4B64}"/>
              </a:ext>
            </a:extLst>
          </p:cNvPr>
          <p:cNvSpPr>
            <a:spLocks noGrp="1"/>
          </p:cNvSpPr>
          <p:nvPr>
            <p:ph idx="1"/>
          </p:nvPr>
        </p:nvSpPr>
        <p:spPr>
          <a:xfrm>
            <a:off x="609600" y="1066801"/>
            <a:ext cx="10972800" cy="5059364"/>
          </a:xfrm>
        </p:spPr>
        <p:txBody>
          <a:bodyPr>
            <a:normAutofit/>
          </a:bodyPr>
          <a:lstStyle/>
          <a:p>
            <a:r>
              <a:rPr lang="en-US" sz="2400" dirty="0"/>
              <a:t>Ongoing </a:t>
            </a:r>
            <a:r>
              <a:rPr lang="en-US" sz="2400" dirty="0" err="1"/>
              <a:t>TexNet</a:t>
            </a:r>
            <a:r>
              <a:rPr lang="en-US" sz="2400" dirty="0"/>
              <a:t> Pressure Reporting – BHP (either from BHP gauge, or using an ISIP + hydrostatic head estimate) &amp; 24-48 hours SI time to measure and report BHP (either from BHP gauge, or using a surface shut in pressure + hydrostatic head estimate).</a:t>
            </a:r>
          </a:p>
          <a:p>
            <a:r>
              <a:rPr lang="en-US" sz="2400" dirty="0" err="1"/>
              <a:t>TexNet</a:t>
            </a:r>
            <a:r>
              <a:rPr lang="en-US" sz="2400" dirty="0"/>
              <a:t> Volume Reporting – Daily measurement /Monthly Reporting.</a:t>
            </a:r>
          </a:p>
          <a:p>
            <a:endParaRPr lang="en-US" dirty="0"/>
          </a:p>
        </p:txBody>
      </p:sp>
    </p:spTree>
    <p:extLst>
      <p:ext uri="{BB962C8B-B14F-4D97-AF65-F5344CB8AC3E}">
        <p14:creationId xmlns:p14="http://schemas.microsoft.com/office/powerpoint/2010/main" val="269276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CC887-35AA-BDE0-94A3-4F678ACDC5BC}"/>
              </a:ext>
            </a:extLst>
          </p:cNvPr>
          <p:cNvSpPr txBox="1">
            <a:spLocks/>
          </p:cNvSpPr>
          <p:nvPr/>
        </p:nvSpPr>
        <p:spPr>
          <a:xfrm>
            <a:off x="609600" y="274638"/>
            <a:ext cx="10972800" cy="640080"/>
          </a:xfrm>
          <a:prstGeom prst="rect">
            <a:avLst/>
          </a:prstGeom>
        </p:spPr>
        <p:txBody>
          <a:bodyPr>
            <a:norm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sz="3200">
                <a:solidFill>
                  <a:schemeClr val="bg1"/>
                </a:solidFill>
              </a:rPr>
              <a:t>Guiding Concerns</a:t>
            </a:r>
          </a:p>
        </p:txBody>
      </p:sp>
      <p:sp>
        <p:nvSpPr>
          <p:cNvPr id="5" name="Content Placeholder 2">
            <a:extLst>
              <a:ext uri="{FF2B5EF4-FFF2-40B4-BE49-F238E27FC236}">
                <a16:creationId xmlns:a16="http://schemas.microsoft.com/office/drawing/2014/main" id="{A0F03CAD-8DC0-B487-D529-909D76BDE7E9}"/>
              </a:ext>
            </a:extLst>
          </p:cNvPr>
          <p:cNvSpPr txBox="1">
            <a:spLocks/>
          </p:cNvSpPr>
          <p:nvPr/>
        </p:nvSpPr>
        <p:spPr>
          <a:xfrm>
            <a:off x="609600" y="1295400"/>
            <a:ext cx="10972800" cy="4525963"/>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Will the injected fluids remain confined to permitted interval (subsurface formation)?</a:t>
            </a:r>
          </a:p>
          <a:p>
            <a:pPr lvl="1"/>
            <a:r>
              <a:rPr lang="en-US"/>
              <a:t>If operator injects above the hydraulic fracturing pressure will the fracture created allow fluids to migrate vertically outside the </a:t>
            </a:r>
            <a:r>
              <a:rPr lang="en-US" b="1" i="1"/>
              <a:t>permitted</a:t>
            </a:r>
            <a:r>
              <a:rPr lang="en-US"/>
              <a:t> interval?</a:t>
            </a:r>
          </a:p>
          <a:p>
            <a:pPr lvl="1"/>
            <a:r>
              <a:rPr lang="en-US"/>
              <a:t>If operator injects below the hydraulic fracturing pressure, how do we ensure the stratigraphic (permeability) zone(s) confining those fluids are contiguous across the entire AOR?</a:t>
            </a:r>
          </a:p>
          <a:p>
            <a:pPr lvl="1"/>
            <a:r>
              <a:rPr lang="en-US"/>
              <a:t>What zone thickness constitutes an impermeable or mechanical barrier to confine injected fluids and a hydraulic fracture?</a:t>
            </a:r>
          </a:p>
          <a:p>
            <a:pPr lvl="1"/>
            <a:r>
              <a:rPr lang="en-US"/>
              <a:t>If the fluid and pressure plume reach other wells, will the fluids still remain confined to the permitted interval, or will they adversely affect production from that formation or possibly encounter USDW/BUQW?</a:t>
            </a:r>
          </a:p>
          <a:p>
            <a:pPr marL="0" indent="0">
              <a:buFont typeface="Arial" panose="020B0604020202020204" pitchFamily="34" charset="0"/>
              <a:buNone/>
            </a:pPr>
            <a:endParaRPr lang="en-US"/>
          </a:p>
        </p:txBody>
      </p:sp>
    </p:spTree>
    <p:extLst>
      <p:ext uri="{BB962C8B-B14F-4D97-AF65-F5344CB8AC3E}">
        <p14:creationId xmlns:p14="http://schemas.microsoft.com/office/powerpoint/2010/main" val="573453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86C6AAC0-B112-2C60-B90E-A7E08727F61A}"/>
              </a:ext>
            </a:extLst>
          </p:cNvPr>
          <p:cNvSpPr txBox="1">
            <a:spLocks/>
          </p:cNvSpPr>
          <p:nvPr/>
        </p:nvSpPr>
        <p:spPr>
          <a:xfrm>
            <a:off x="381000" y="304803"/>
            <a:ext cx="10591800"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pPr>
              <a:spcBef>
                <a:spcPts val="0"/>
              </a:spcBef>
              <a:defRPr/>
            </a:pPr>
            <a:r>
              <a:rPr lang="en-US" sz="3200">
                <a:solidFill>
                  <a:schemeClr val="bg1"/>
                </a:solidFill>
                <a:latin typeface="+mn-lt"/>
                <a:ea typeface="+mn-ea"/>
                <a:cs typeface="+mn-cs"/>
              </a:rPr>
              <a:t>Permian Basin Disposal Well Permitting History (1 of 3)</a:t>
            </a:r>
          </a:p>
        </p:txBody>
      </p:sp>
      <p:graphicFrame>
        <p:nvGraphicFramePr>
          <p:cNvPr id="9" name="Chart 8">
            <a:extLst>
              <a:ext uri="{FF2B5EF4-FFF2-40B4-BE49-F238E27FC236}">
                <a16:creationId xmlns:a16="http://schemas.microsoft.com/office/drawing/2014/main" id="{07BB2968-DC14-6BAA-58F4-B8A79E655A5D}"/>
              </a:ext>
            </a:extLst>
          </p:cNvPr>
          <p:cNvGraphicFramePr>
            <a:graphicFrameLocks/>
          </p:cNvGraphicFramePr>
          <p:nvPr/>
        </p:nvGraphicFramePr>
        <p:xfrm>
          <a:off x="1549689" y="3914774"/>
          <a:ext cx="9129713" cy="262413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074669A0-02C0-223C-3E30-054B3A9BE98D}"/>
              </a:ext>
            </a:extLst>
          </p:cNvPr>
          <p:cNvGraphicFramePr>
            <a:graphicFrameLocks/>
          </p:cNvGraphicFramePr>
          <p:nvPr/>
        </p:nvGraphicFramePr>
        <p:xfrm>
          <a:off x="1533525" y="951994"/>
          <a:ext cx="9124950" cy="2662239"/>
        </p:xfrm>
        <a:graphic>
          <a:graphicData uri="http://schemas.openxmlformats.org/drawingml/2006/chart">
            <c:chart xmlns:c="http://schemas.openxmlformats.org/drawingml/2006/chart" xmlns:r="http://schemas.openxmlformats.org/officeDocument/2006/relationships" r:id="rId3"/>
          </a:graphicData>
        </a:graphic>
      </p:graphicFrame>
      <p:sp>
        <p:nvSpPr>
          <p:cNvPr id="2" name="Footer Placeholder 1">
            <a:extLst>
              <a:ext uri="{FF2B5EF4-FFF2-40B4-BE49-F238E27FC236}">
                <a16:creationId xmlns:a16="http://schemas.microsoft.com/office/drawing/2014/main" id="{87CDA6EB-F4F9-948B-02FE-C388749BFB3C}"/>
              </a:ext>
            </a:extLst>
          </p:cNvPr>
          <p:cNvSpPr>
            <a:spLocks noGrp="1"/>
          </p:cNvSpPr>
          <p:nvPr>
            <p:ph type="ftr" sz="quarter" idx="11"/>
          </p:nvPr>
        </p:nvSpPr>
        <p:spPr/>
        <p:txBody>
          <a:bodyPr/>
          <a:lstStyle/>
          <a:p>
            <a:r>
              <a:rPr lang="en-US"/>
              <a:t>DRAFT PROPOSAL</a:t>
            </a:r>
          </a:p>
        </p:txBody>
      </p:sp>
      <p:grpSp>
        <p:nvGrpSpPr>
          <p:cNvPr id="8" name="Group 7">
            <a:extLst>
              <a:ext uri="{FF2B5EF4-FFF2-40B4-BE49-F238E27FC236}">
                <a16:creationId xmlns:a16="http://schemas.microsoft.com/office/drawing/2014/main" id="{C371E119-784F-EF5B-FFCE-DE13FBDE3AB1}"/>
              </a:ext>
            </a:extLst>
          </p:cNvPr>
          <p:cNvGrpSpPr/>
          <p:nvPr/>
        </p:nvGrpSpPr>
        <p:grpSpPr>
          <a:xfrm>
            <a:off x="6248400" y="3521510"/>
            <a:ext cx="2440092" cy="409574"/>
            <a:chOff x="11353800" y="3541830"/>
            <a:chExt cx="2440092" cy="409574"/>
          </a:xfrm>
        </p:grpSpPr>
        <p:cxnSp>
          <p:nvCxnSpPr>
            <p:cNvPr id="4" name="Straight Connector 3">
              <a:extLst>
                <a:ext uri="{FF2B5EF4-FFF2-40B4-BE49-F238E27FC236}">
                  <a16:creationId xmlns:a16="http://schemas.microsoft.com/office/drawing/2014/main" id="{63C11A90-D2A1-085D-CE87-AEF097979065}"/>
                </a:ext>
              </a:extLst>
            </p:cNvPr>
            <p:cNvCxnSpPr>
              <a:cxnSpLocks/>
            </p:cNvCxnSpPr>
            <p:nvPr/>
          </p:nvCxnSpPr>
          <p:spPr>
            <a:xfrm>
              <a:off x="11353800" y="3541830"/>
              <a:ext cx="0" cy="4095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6C58453-2B7F-F144-8F44-67B6A21921A6}"/>
                </a:ext>
              </a:extLst>
            </p:cNvPr>
            <p:cNvSpPr txBox="1"/>
            <p:nvPr/>
          </p:nvSpPr>
          <p:spPr>
            <a:xfrm>
              <a:off x="11353800" y="3614233"/>
              <a:ext cx="2440092" cy="307777"/>
            </a:xfrm>
            <a:prstGeom prst="rect">
              <a:avLst/>
            </a:prstGeom>
            <a:noFill/>
          </p:spPr>
          <p:txBody>
            <a:bodyPr wrap="none" rtlCol="0">
              <a:spAutoFit/>
            </a:bodyPr>
            <a:lstStyle/>
            <a:p>
              <a:r>
                <a:rPr lang="en-US" sz="1400"/>
                <a:t>1982 = Class II UIC Primacy</a:t>
              </a:r>
            </a:p>
          </p:txBody>
        </p:sp>
      </p:grpSp>
    </p:spTree>
    <p:extLst>
      <p:ext uri="{BB962C8B-B14F-4D97-AF65-F5344CB8AC3E}">
        <p14:creationId xmlns:p14="http://schemas.microsoft.com/office/powerpoint/2010/main" val="2560353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B9F48A-AC68-1D06-4DF0-EF2B989EA8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C3DB05-D18E-ED43-9953-D1A8E3346CCA}"/>
              </a:ext>
            </a:extLst>
          </p:cNvPr>
          <p:cNvSpPr txBox="1">
            <a:spLocks/>
          </p:cNvSpPr>
          <p:nvPr/>
        </p:nvSpPr>
        <p:spPr>
          <a:xfrm>
            <a:off x="609600" y="274638"/>
            <a:ext cx="10972800" cy="640080"/>
          </a:xfrm>
          <a:prstGeom prst="rect">
            <a:avLst/>
          </a:prstGeom>
        </p:spPr>
        <p:txBody>
          <a:bodyPr>
            <a:norm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sz="3200" dirty="0">
                <a:solidFill>
                  <a:schemeClr val="bg1"/>
                </a:solidFill>
              </a:rPr>
              <a:t>Resources</a:t>
            </a:r>
          </a:p>
        </p:txBody>
      </p:sp>
      <p:sp>
        <p:nvSpPr>
          <p:cNvPr id="5" name="Content Placeholder 2">
            <a:extLst>
              <a:ext uri="{FF2B5EF4-FFF2-40B4-BE49-F238E27FC236}">
                <a16:creationId xmlns:a16="http://schemas.microsoft.com/office/drawing/2014/main" id="{01AB3E9D-9A87-3C34-793E-357D415EE111}"/>
              </a:ext>
            </a:extLst>
          </p:cNvPr>
          <p:cNvSpPr txBox="1">
            <a:spLocks/>
          </p:cNvSpPr>
          <p:nvPr/>
        </p:nvSpPr>
        <p:spPr>
          <a:xfrm>
            <a:off x="609600" y="1295400"/>
            <a:ext cx="10972800"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Links to Website </a:t>
            </a:r>
          </a:p>
          <a:p>
            <a:r>
              <a:rPr lang="en-US" dirty="0"/>
              <a:t>Downloads (Template) </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64609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C0D2C-B874-7A8D-2DF4-35EFBC0DD666}"/>
            </a:ext>
          </a:extLst>
        </p:cNvPr>
        <p:cNvGrpSpPr/>
        <p:nvPr/>
      </p:nvGrpSpPr>
      <p:grpSpPr>
        <a:xfrm>
          <a:off x="0" y="0"/>
          <a:ext cx="0" cy="0"/>
          <a:chOff x="0" y="0"/>
          <a:chExt cx="0" cy="0"/>
        </a:xfrm>
      </p:grpSpPr>
      <p:sp>
        <p:nvSpPr>
          <p:cNvPr id="6" name="Title 2">
            <a:extLst>
              <a:ext uri="{FF2B5EF4-FFF2-40B4-BE49-F238E27FC236}">
                <a16:creationId xmlns:a16="http://schemas.microsoft.com/office/drawing/2014/main" id="{B0B231BE-AC06-0BED-A14D-A5CA466FF70B}"/>
              </a:ext>
            </a:extLst>
          </p:cNvPr>
          <p:cNvSpPr txBox="1">
            <a:spLocks/>
          </p:cNvSpPr>
          <p:nvPr/>
        </p:nvSpPr>
        <p:spPr>
          <a:xfrm>
            <a:off x="381000" y="304803"/>
            <a:ext cx="10591800"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pPr>
              <a:spcBef>
                <a:spcPts val="0"/>
              </a:spcBef>
              <a:defRPr/>
            </a:pPr>
            <a:r>
              <a:rPr lang="en-US" sz="3200">
                <a:solidFill>
                  <a:schemeClr val="bg1"/>
                </a:solidFill>
                <a:latin typeface="+mn-lt"/>
                <a:ea typeface="+mn-ea"/>
                <a:cs typeface="+mn-cs"/>
              </a:rPr>
              <a:t>Permian Basin Disposal Well Permitting History (2 of 3)</a:t>
            </a:r>
          </a:p>
        </p:txBody>
      </p:sp>
      <p:graphicFrame>
        <p:nvGraphicFramePr>
          <p:cNvPr id="4" name="Chart 3">
            <a:extLst>
              <a:ext uri="{FF2B5EF4-FFF2-40B4-BE49-F238E27FC236}">
                <a16:creationId xmlns:a16="http://schemas.microsoft.com/office/drawing/2014/main" id="{7A1E6DF0-EC16-32AF-A509-CF66C37B70C7}"/>
              </a:ext>
            </a:extLst>
          </p:cNvPr>
          <p:cNvGraphicFramePr>
            <a:graphicFrameLocks/>
          </p:cNvGraphicFramePr>
          <p:nvPr/>
        </p:nvGraphicFramePr>
        <p:xfrm>
          <a:off x="1516856" y="889578"/>
          <a:ext cx="9158288" cy="265271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FC13DEB8-A01D-898F-C8D5-961946570BAC}"/>
              </a:ext>
            </a:extLst>
          </p:cNvPr>
          <p:cNvGraphicFramePr>
            <a:graphicFrameLocks/>
          </p:cNvGraphicFramePr>
          <p:nvPr/>
        </p:nvGraphicFramePr>
        <p:xfrm>
          <a:off x="1531143" y="3810000"/>
          <a:ext cx="9129714" cy="2652713"/>
        </p:xfrm>
        <a:graphic>
          <a:graphicData uri="http://schemas.openxmlformats.org/drawingml/2006/chart">
            <c:chart xmlns:c="http://schemas.openxmlformats.org/drawingml/2006/chart" xmlns:r="http://schemas.openxmlformats.org/officeDocument/2006/relationships" r:id="rId3"/>
          </a:graphicData>
        </a:graphic>
      </p:graphicFrame>
      <p:sp>
        <p:nvSpPr>
          <p:cNvPr id="2" name="Footer Placeholder 1">
            <a:extLst>
              <a:ext uri="{FF2B5EF4-FFF2-40B4-BE49-F238E27FC236}">
                <a16:creationId xmlns:a16="http://schemas.microsoft.com/office/drawing/2014/main" id="{8DCCF973-9179-B7EF-2FD4-0D54BF2AB8D8}"/>
              </a:ext>
            </a:extLst>
          </p:cNvPr>
          <p:cNvSpPr>
            <a:spLocks noGrp="1"/>
          </p:cNvSpPr>
          <p:nvPr>
            <p:ph type="ftr" sz="quarter" idx="11"/>
          </p:nvPr>
        </p:nvSpPr>
        <p:spPr/>
        <p:txBody>
          <a:bodyPr/>
          <a:lstStyle/>
          <a:p>
            <a:r>
              <a:rPr lang="en-US"/>
              <a:t>DRAFT PROPOSAL</a:t>
            </a:r>
          </a:p>
        </p:txBody>
      </p:sp>
      <p:grpSp>
        <p:nvGrpSpPr>
          <p:cNvPr id="3" name="Group 2">
            <a:extLst>
              <a:ext uri="{FF2B5EF4-FFF2-40B4-BE49-F238E27FC236}">
                <a16:creationId xmlns:a16="http://schemas.microsoft.com/office/drawing/2014/main" id="{F58F7BDB-C9A8-5547-7D0E-EE9F9ABA4455}"/>
              </a:ext>
            </a:extLst>
          </p:cNvPr>
          <p:cNvGrpSpPr/>
          <p:nvPr/>
        </p:nvGrpSpPr>
        <p:grpSpPr>
          <a:xfrm>
            <a:off x="6248400" y="3466887"/>
            <a:ext cx="582211" cy="409574"/>
            <a:chOff x="11353800" y="3541830"/>
            <a:chExt cx="582211" cy="409574"/>
          </a:xfrm>
        </p:grpSpPr>
        <p:cxnSp>
          <p:nvCxnSpPr>
            <p:cNvPr id="7" name="Straight Connector 6">
              <a:extLst>
                <a:ext uri="{FF2B5EF4-FFF2-40B4-BE49-F238E27FC236}">
                  <a16:creationId xmlns:a16="http://schemas.microsoft.com/office/drawing/2014/main" id="{2C42C0C8-4D49-83DA-B01E-DDB12A5FC5DA}"/>
                </a:ext>
              </a:extLst>
            </p:cNvPr>
            <p:cNvCxnSpPr>
              <a:cxnSpLocks/>
            </p:cNvCxnSpPr>
            <p:nvPr/>
          </p:nvCxnSpPr>
          <p:spPr>
            <a:xfrm>
              <a:off x="11353800" y="3541830"/>
              <a:ext cx="0" cy="4095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FB2FEBF-1AA3-5418-E682-F98A1C33527A}"/>
                </a:ext>
              </a:extLst>
            </p:cNvPr>
            <p:cNvSpPr txBox="1"/>
            <p:nvPr/>
          </p:nvSpPr>
          <p:spPr>
            <a:xfrm>
              <a:off x="11353800" y="3614233"/>
              <a:ext cx="582211" cy="307777"/>
            </a:xfrm>
            <a:prstGeom prst="rect">
              <a:avLst/>
            </a:prstGeom>
            <a:noFill/>
          </p:spPr>
          <p:txBody>
            <a:bodyPr wrap="none" rtlCol="0">
              <a:spAutoFit/>
            </a:bodyPr>
            <a:lstStyle/>
            <a:p>
              <a:r>
                <a:rPr lang="en-US" sz="1400"/>
                <a:t>1982</a:t>
              </a:r>
            </a:p>
          </p:txBody>
        </p:sp>
      </p:grpSp>
    </p:spTree>
    <p:extLst>
      <p:ext uri="{BB962C8B-B14F-4D97-AF65-F5344CB8AC3E}">
        <p14:creationId xmlns:p14="http://schemas.microsoft.com/office/powerpoint/2010/main" val="122805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4FC68-AB4F-C3D3-803B-170763127B77}"/>
            </a:ext>
          </a:extLst>
        </p:cNvPr>
        <p:cNvGrpSpPr/>
        <p:nvPr/>
      </p:nvGrpSpPr>
      <p:grpSpPr>
        <a:xfrm>
          <a:off x="0" y="0"/>
          <a:ext cx="0" cy="0"/>
          <a:chOff x="0" y="0"/>
          <a:chExt cx="0" cy="0"/>
        </a:xfrm>
      </p:grpSpPr>
      <p:sp>
        <p:nvSpPr>
          <p:cNvPr id="6" name="Title 2">
            <a:extLst>
              <a:ext uri="{FF2B5EF4-FFF2-40B4-BE49-F238E27FC236}">
                <a16:creationId xmlns:a16="http://schemas.microsoft.com/office/drawing/2014/main" id="{36DE7972-A763-A191-44F5-2C76F19EEA13}"/>
              </a:ext>
            </a:extLst>
          </p:cNvPr>
          <p:cNvSpPr txBox="1">
            <a:spLocks/>
          </p:cNvSpPr>
          <p:nvPr/>
        </p:nvSpPr>
        <p:spPr>
          <a:xfrm>
            <a:off x="381000" y="304803"/>
            <a:ext cx="10591800"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pPr>
              <a:spcBef>
                <a:spcPts val="0"/>
              </a:spcBef>
              <a:defRPr/>
            </a:pPr>
            <a:r>
              <a:rPr lang="en-US" sz="3200">
                <a:solidFill>
                  <a:schemeClr val="bg1"/>
                </a:solidFill>
                <a:latin typeface="+mn-lt"/>
                <a:ea typeface="+mn-ea"/>
                <a:cs typeface="+mn-cs"/>
              </a:rPr>
              <a:t>Permian Basin Disposal Well Permitting History (3 of 3)</a:t>
            </a:r>
          </a:p>
        </p:txBody>
      </p:sp>
      <p:graphicFrame>
        <p:nvGraphicFramePr>
          <p:cNvPr id="2" name="Chart 1">
            <a:extLst>
              <a:ext uri="{FF2B5EF4-FFF2-40B4-BE49-F238E27FC236}">
                <a16:creationId xmlns:a16="http://schemas.microsoft.com/office/drawing/2014/main" id="{B1947CA2-40F0-9A4C-8E48-A886512AA924}"/>
              </a:ext>
            </a:extLst>
          </p:cNvPr>
          <p:cNvGraphicFramePr>
            <a:graphicFrameLocks/>
          </p:cNvGraphicFramePr>
          <p:nvPr/>
        </p:nvGraphicFramePr>
        <p:xfrm>
          <a:off x="1531144" y="896852"/>
          <a:ext cx="9110664" cy="26717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91A188DB-76E2-471E-4C14-B74CE1B1E067}"/>
              </a:ext>
            </a:extLst>
          </p:cNvPr>
          <p:cNvGraphicFramePr>
            <a:graphicFrameLocks/>
          </p:cNvGraphicFramePr>
          <p:nvPr/>
        </p:nvGraphicFramePr>
        <p:xfrm>
          <a:off x="1531144" y="3810000"/>
          <a:ext cx="9120188" cy="2643188"/>
        </p:xfrm>
        <a:graphic>
          <a:graphicData uri="http://schemas.openxmlformats.org/drawingml/2006/chart">
            <c:chart xmlns:c="http://schemas.openxmlformats.org/drawingml/2006/chart" xmlns:r="http://schemas.openxmlformats.org/officeDocument/2006/relationships" r:id="rId4"/>
          </a:graphicData>
        </a:graphic>
      </p:graphicFrame>
      <p:sp>
        <p:nvSpPr>
          <p:cNvPr id="4" name="Footer Placeholder 3">
            <a:extLst>
              <a:ext uri="{FF2B5EF4-FFF2-40B4-BE49-F238E27FC236}">
                <a16:creationId xmlns:a16="http://schemas.microsoft.com/office/drawing/2014/main" id="{469B97C7-2137-214C-5985-230CE7DB1A08}"/>
              </a:ext>
            </a:extLst>
          </p:cNvPr>
          <p:cNvSpPr>
            <a:spLocks noGrp="1"/>
          </p:cNvSpPr>
          <p:nvPr>
            <p:ph type="ftr" sz="quarter" idx="11"/>
          </p:nvPr>
        </p:nvSpPr>
        <p:spPr/>
        <p:txBody>
          <a:bodyPr/>
          <a:lstStyle/>
          <a:p>
            <a:r>
              <a:rPr lang="en-US"/>
              <a:t>DRAFT PROPOSAL</a:t>
            </a:r>
          </a:p>
        </p:txBody>
      </p:sp>
      <p:grpSp>
        <p:nvGrpSpPr>
          <p:cNvPr id="5" name="Group 4">
            <a:extLst>
              <a:ext uri="{FF2B5EF4-FFF2-40B4-BE49-F238E27FC236}">
                <a16:creationId xmlns:a16="http://schemas.microsoft.com/office/drawing/2014/main" id="{D7E1A5C2-10DE-6BB5-A7CF-B49E243198C2}"/>
              </a:ext>
            </a:extLst>
          </p:cNvPr>
          <p:cNvGrpSpPr/>
          <p:nvPr/>
        </p:nvGrpSpPr>
        <p:grpSpPr>
          <a:xfrm>
            <a:off x="6248400" y="3521510"/>
            <a:ext cx="582211" cy="409574"/>
            <a:chOff x="11353800" y="3541830"/>
            <a:chExt cx="582211" cy="409574"/>
          </a:xfrm>
        </p:grpSpPr>
        <p:cxnSp>
          <p:nvCxnSpPr>
            <p:cNvPr id="7" name="Straight Connector 6">
              <a:extLst>
                <a:ext uri="{FF2B5EF4-FFF2-40B4-BE49-F238E27FC236}">
                  <a16:creationId xmlns:a16="http://schemas.microsoft.com/office/drawing/2014/main" id="{D6C287B4-5A6A-ABD4-41E9-C68F0F01AD09}"/>
                </a:ext>
              </a:extLst>
            </p:cNvPr>
            <p:cNvCxnSpPr>
              <a:cxnSpLocks/>
            </p:cNvCxnSpPr>
            <p:nvPr/>
          </p:nvCxnSpPr>
          <p:spPr>
            <a:xfrm>
              <a:off x="11353800" y="3541830"/>
              <a:ext cx="0" cy="4095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FDF5C07-BD43-EF66-651D-9D61EEECD9E7}"/>
                </a:ext>
              </a:extLst>
            </p:cNvPr>
            <p:cNvSpPr txBox="1"/>
            <p:nvPr/>
          </p:nvSpPr>
          <p:spPr>
            <a:xfrm>
              <a:off x="11353800" y="3614233"/>
              <a:ext cx="582211" cy="307777"/>
            </a:xfrm>
            <a:prstGeom prst="rect">
              <a:avLst/>
            </a:prstGeom>
            <a:noFill/>
          </p:spPr>
          <p:txBody>
            <a:bodyPr wrap="none" rtlCol="0">
              <a:spAutoFit/>
            </a:bodyPr>
            <a:lstStyle/>
            <a:p>
              <a:r>
                <a:rPr lang="en-US" sz="1400"/>
                <a:t>1982</a:t>
              </a:r>
            </a:p>
          </p:txBody>
        </p:sp>
      </p:grpSp>
    </p:spTree>
    <p:extLst>
      <p:ext uri="{BB962C8B-B14F-4D97-AF65-F5344CB8AC3E}">
        <p14:creationId xmlns:p14="http://schemas.microsoft.com/office/powerpoint/2010/main" val="2293993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8FDE3-7BB7-9261-F6D5-78D7694BD6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5D1AF5-B631-B301-2561-C0A2D8BD607E}"/>
              </a:ext>
            </a:extLst>
          </p:cNvPr>
          <p:cNvSpPr txBox="1">
            <a:spLocks/>
          </p:cNvSpPr>
          <p:nvPr/>
        </p:nvSpPr>
        <p:spPr>
          <a:xfrm>
            <a:off x="609600" y="274638"/>
            <a:ext cx="10972800" cy="640080"/>
          </a:xfrm>
          <a:prstGeom prst="rect">
            <a:avLst/>
          </a:prstGeom>
        </p:spPr>
        <p:txBody>
          <a:bodyPr>
            <a:norm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sz="3200" dirty="0">
                <a:solidFill>
                  <a:schemeClr val="bg1"/>
                </a:solidFill>
              </a:rPr>
              <a:t>Applicability</a:t>
            </a:r>
          </a:p>
        </p:txBody>
      </p:sp>
      <p:sp>
        <p:nvSpPr>
          <p:cNvPr id="3" name="Content Placeholder 2">
            <a:extLst>
              <a:ext uri="{FF2B5EF4-FFF2-40B4-BE49-F238E27FC236}">
                <a16:creationId xmlns:a16="http://schemas.microsoft.com/office/drawing/2014/main" id="{A76BAB23-D122-19BA-FEDD-C8A5F881D40A}"/>
              </a:ext>
            </a:extLst>
          </p:cNvPr>
          <p:cNvSpPr txBox="1">
            <a:spLocks/>
          </p:cNvSpPr>
          <p:nvPr/>
        </p:nvSpPr>
        <p:spPr>
          <a:xfrm>
            <a:off x="609600" y="1600201"/>
            <a:ext cx="5762324" cy="3627407"/>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5000"/>
              </a:lnSpc>
              <a:spcAft>
                <a:spcPts val="800"/>
              </a:spcAft>
            </a:pPr>
            <a:r>
              <a:rPr lang="en-US" sz="2800" kern="100" dirty="0">
                <a:solidFill>
                  <a:srgbClr val="000000"/>
                </a:solidFill>
                <a:effectLst/>
                <a:ea typeface="Aptos" panose="020B0004020202020204" pitchFamily="34" charset="0"/>
                <a:cs typeface="Times New Roman" panose="02020603050405020304" pitchFamily="18" charset="0"/>
              </a:rPr>
              <a:t>All </a:t>
            </a:r>
            <a:r>
              <a:rPr lang="en-US" sz="2800" kern="100" dirty="0">
                <a:solidFill>
                  <a:srgbClr val="000000"/>
                </a:solidFill>
                <a:ea typeface="Aptos" panose="020B0004020202020204" pitchFamily="34" charset="0"/>
                <a:cs typeface="Times New Roman" panose="02020603050405020304" pitchFamily="18" charset="0"/>
              </a:rPr>
              <a:t>d</a:t>
            </a:r>
            <a:r>
              <a:rPr lang="en-US" sz="2800" kern="100" dirty="0">
                <a:solidFill>
                  <a:srgbClr val="000000"/>
                </a:solidFill>
                <a:effectLst/>
                <a:ea typeface="Aptos" panose="020B0004020202020204" pitchFamily="34" charset="0"/>
                <a:cs typeface="Times New Roman" panose="02020603050405020304" pitchFamily="18" charset="0"/>
              </a:rPr>
              <a:t>isposal wells in the Permian Basin.</a:t>
            </a:r>
          </a:p>
          <a:p>
            <a:pPr>
              <a:lnSpc>
                <a:spcPct val="115000"/>
              </a:lnSpc>
              <a:spcAft>
                <a:spcPts val="800"/>
              </a:spcAft>
            </a:pPr>
            <a:r>
              <a:rPr lang="en-US" sz="2800" kern="100" dirty="0">
                <a:solidFill>
                  <a:srgbClr val="000000"/>
                </a:solidFill>
                <a:effectLst/>
                <a:ea typeface="Aptos" panose="020B0004020202020204" pitchFamily="34" charset="0"/>
                <a:cs typeface="Times New Roman" panose="02020603050405020304" pitchFamily="18" charset="0"/>
              </a:rPr>
              <a:t>Permian Basin is defined by RRC Districts 7C, 08, and 8A. </a:t>
            </a:r>
          </a:p>
          <a:p>
            <a:pPr>
              <a:lnSpc>
                <a:spcPct val="115000"/>
              </a:lnSpc>
              <a:spcAft>
                <a:spcPts val="800"/>
              </a:spcAft>
            </a:pPr>
            <a:r>
              <a:rPr lang="en-US" sz="2800" kern="100" dirty="0">
                <a:solidFill>
                  <a:srgbClr val="000000"/>
                </a:solidFill>
                <a:ea typeface="Aptos" panose="020B0004020202020204" pitchFamily="34" charset="0"/>
                <a:cs typeface="Times New Roman" panose="02020603050405020304" pitchFamily="18" charset="0"/>
              </a:rPr>
              <a:t>SWR 9 &amp; 46 (16 TAC </a:t>
            </a:r>
            <a:r>
              <a:rPr lang="en-US" sz="2800" i="0" dirty="0">
                <a:solidFill>
                  <a:srgbClr val="222222"/>
                </a:solidFill>
                <a:effectLst/>
                <a:latin typeface="Appian Open Sans"/>
              </a:rPr>
              <a:t>§</a:t>
            </a:r>
            <a:r>
              <a:rPr lang="en-US" sz="2800" kern="100" dirty="0">
                <a:solidFill>
                  <a:srgbClr val="000000"/>
                </a:solidFill>
                <a:ea typeface="Aptos" panose="020B0004020202020204" pitchFamily="34" charset="0"/>
                <a:cs typeface="Times New Roman" panose="02020603050405020304" pitchFamily="18" charset="0"/>
              </a:rPr>
              <a:t>3.9, 3.46), excludes waterflood / EOR injection projects.</a:t>
            </a:r>
            <a:endParaRPr lang="en-US" sz="2800" kern="100" dirty="0">
              <a:effectLst/>
              <a:ea typeface="Aptos" panose="020B0004020202020204" pitchFamily="34" charset="0"/>
              <a:cs typeface="Times New Roman" panose="02020603050405020304" pitchFamily="18" charset="0"/>
            </a:endParaRPr>
          </a:p>
          <a:p>
            <a:pPr marL="0" indent="0">
              <a:buFont typeface="Arial" panose="020B0604020202020204" pitchFamily="34" charset="0"/>
              <a:buNone/>
            </a:pPr>
            <a:endParaRPr lang="en-US" dirty="0"/>
          </a:p>
        </p:txBody>
      </p:sp>
      <p:pic>
        <p:nvPicPr>
          <p:cNvPr id="5" name="Picture 4">
            <a:extLst>
              <a:ext uri="{FF2B5EF4-FFF2-40B4-BE49-F238E27FC236}">
                <a16:creationId xmlns:a16="http://schemas.microsoft.com/office/drawing/2014/main" id="{CB0B4A9A-868F-2156-9E8D-1CAB568DF562}"/>
              </a:ext>
            </a:extLst>
          </p:cNvPr>
          <p:cNvPicPr>
            <a:picLocks noChangeAspect="1"/>
          </p:cNvPicPr>
          <p:nvPr/>
        </p:nvPicPr>
        <p:blipFill>
          <a:blip r:embed="rId2"/>
          <a:stretch>
            <a:fillRect/>
          </a:stretch>
        </p:blipFill>
        <p:spPr>
          <a:xfrm>
            <a:off x="6233445" y="914718"/>
            <a:ext cx="4931860" cy="5620511"/>
          </a:xfrm>
          <a:prstGeom prst="rect">
            <a:avLst/>
          </a:prstGeom>
        </p:spPr>
      </p:pic>
      <p:pic>
        <p:nvPicPr>
          <p:cNvPr id="7" name="Picture 6">
            <a:extLst>
              <a:ext uri="{FF2B5EF4-FFF2-40B4-BE49-F238E27FC236}">
                <a16:creationId xmlns:a16="http://schemas.microsoft.com/office/drawing/2014/main" id="{964C55ED-74DB-E6F4-1A09-6A6288B7287F}"/>
              </a:ext>
            </a:extLst>
          </p:cNvPr>
          <p:cNvPicPr>
            <a:picLocks noChangeAspect="1"/>
          </p:cNvPicPr>
          <p:nvPr/>
        </p:nvPicPr>
        <p:blipFill>
          <a:blip r:embed="rId3"/>
          <a:stretch>
            <a:fillRect/>
          </a:stretch>
        </p:blipFill>
        <p:spPr>
          <a:xfrm>
            <a:off x="1385443" y="5328891"/>
            <a:ext cx="4210638" cy="1105054"/>
          </a:xfrm>
          <a:prstGeom prst="rect">
            <a:avLst/>
          </a:prstGeom>
        </p:spPr>
      </p:pic>
    </p:spTree>
    <p:extLst>
      <p:ext uri="{BB962C8B-B14F-4D97-AF65-F5344CB8AC3E}">
        <p14:creationId xmlns:p14="http://schemas.microsoft.com/office/powerpoint/2010/main" val="3215487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4ADC8-D237-3884-7622-857C7FA774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1552EF-71B5-2873-A0CC-4F6442C0BBF8}"/>
              </a:ext>
            </a:extLst>
          </p:cNvPr>
          <p:cNvSpPr txBox="1">
            <a:spLocks/>
          </p:cNvSpPr>
          <p:nvPr/>
        </p:nvSpPr>
        <p:spPr>
          <a:xfrm>
            <a:off x="609600" y="274638"/>
            <a:ext cx="10972800" cy="640080"/>
          </a:xfrm>
          <a:prstGeom prst="rect">
            <a:avLst/>
          </a:prstGeom>
        </p:spPr>
        <p:txBody>
          <a:bodyPr>
            <a:norm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sz="3200" dirty="0">
                <a:solidFill>
                  <a:schemeClr val="bg1"/>
                </a:solidFill>
              </a:rPr>
              <a:t>Overview of Changes</a:t>
            </a:r>
          </a:p>
        </p:txBody>
      </p:sp>
      <p:sp>
        <p:nvSpPr>
          <p:cNvPr id="3" name="Content Placeholder 2">
            <a:extLst>
              <a:ext uri="{FF2B5EF4-FFF2-40B4-BE49-F238E27FC236}">
                <a16:creationId xmlns:a16="http://schemas.microsoft.com/office/drawing/2014/main" id="{D3CD75D2-D215-6802-7656-E7F890A8AECA}"/>
              </a:ext>
            </a:extLst>
          </p:cNvPr>
          <p:cNvSpPr txBox="1">
            <a:spLocks/>
          </p:cNvSpPr>
          <p:nvPr/>
        </p:nvSpPr>
        <p:spPr>
          <a:xfrm>
            <a:off x="609600" y="1600201"/>
            <a:ext cx="10972800"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pPr>
            <a:r>
              <a:rPr lang="en-US" sz="2800" dirty="0"/>
              <a:t>Maximum Surface Injection Pressure (MSIP) limited by confinement zone in-situ stress and stress contrast.</a:t>
            </a:r>
          </a:p>
          <a:p>
            <a:pPr>
              <a:lnSpc>
                <a:spcPct val="120000"/>
              </a:lnSpc>
            </a:pPr>
            <a:r>
              <a:rPr lang="en-US" sz="2800" dirty="0"/>
              <a:t>Maximum Daily Injection Volume (MDIV) limited by initial average reservoir pressure.</a:t>
            </a:r>
          </a:p>
          <a:p>
            <a:pPr>
              <a:lnSpc>
                <a:spcPct val="120000"/>
              </a:lnSpc>
            </a:pPr>
            <a:r>
              <a:rPr lang="en-US" sz="2800" dirty="0"/>
              <a:t>2-mile radial Area of Review (AOR):</a:t>
            </a:r>
          </a:p>
          <a:p>
            <a:pPr lvl="1">
              <a:lnSpc>
                <a:spcPct val="120000"/>
              </a:lnSpc>
            </a:pPr>
            <a:r>
              <a:rPr lang="en-US" sz="2000" dirty="0"/>
              <a:t>Strict limits within ½ mile</a:t>
            </a:r>
          </a:p>
          <a:p>
            <a:pPr lvl="1">
              <a:lnSpc>
                <a:spcPct val="120000"/>
              </a:lnSpc>
            </a:pPr>
            <a:r>
              <a:rPr lang="en-US" sz="2000" dirty="0"/>
              <a:t>MSIP reduction within 2-mile on condition</a:t>
            </a:r>
          </a:p>
          <a:p>
            <a:pPr>
              <a:lnSpc>
                <a:spcPct val="120000"/>
              </a:lnSpc>
            </a:pPr>
            <a:r>
              <a:rPr lang="en-US" sz="2400" dirty="0"/>
              <a:t>Maximum Injection Rate (MIR) – Instantaneous Rate limitation. </a:t>
            </a:r>
          </a:p>
        </p:txBody>
      </p:sp>
    </p:spTree>
    <p:extLst>
      <p:ext uri="{BB962C8B-B14F-4D97-AF65-F5344CB8AC3E}">
        <p14:creationId xmlns:p14="http://schemas.microsoft.com/office/powerpoint/2010/main" val="135785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23A42-368C-9308-592C-1EFDD676F1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878079-1485-3138-C9CE-88087D98A19D}"/>
              </a:ext>
            </a:extLst>
          </p:cNvPr>
          <p:cNvSpPr>
            <a:spLocks noGrp="1"/>
          </p:cNvSpPr>
          <p:nvPr>
            <p:ph type="title"/>
          </p:nvPr>
        </p:nvSpPr>
        <p:spPr>
          <a:xfrm>
            <a:off x="609600" y="274638"/>
            <a:ext cx="10972800" cy="640080"/>
          </a:xfrm>
        </p:spPr>
        <p:txBody>
          <a:bodyPr>
            <a:normAutofit/>
          </a:bodyPr>
          <a:lstStyle/>
          <a:p>
            <a:r>
              <a:rPr lang="en-US" sz="3200" dirty="0"/>
              <a:t>Permian Basin Disposal Well Application Checklist</a:t>
            </a:r>
          </a:p>
        </p:txBody>
      </p:sp>
      <p:sp>
        <p:nvSpPr>
          <p:cNvPr id="6" name="Content Placeholder 2">
            <a:extLst>
              <a:ext uri="{FF2B5EF4-FFF2-40B4-BE49-F238E27FC236}">
                <a16:creationId xmlns:a16="http://schemas.microsoft.com/office/drawing/2014/main" id="{5272179B-88BF-49CA-48FA-5D2F544EE723}"/>
              </a:ext>
            </a:extLst>
          </p:cNvPr>
          <p:cNvSpPr>
            <a:spLocks noGrp="1"/>
          </p:cNvSpPr>
          <p:nvPr>
            <p:ph idx="1"/>
          </p:nvPr>
        </p:nvSpPr>
        <p:spPr>
          <a:xfrm>
            <a:off x="179511" y="983162"/>
            <a:ext cx="7782669" cy="5251036"/>
          </a:xfrm>
        </p:spPr>
        <p:txBody>
          <a:bodyPr>
            <a:normAutofit/>
          </a:bodyPr>
          <a:lstStyle/>
          <a:p>
            <a:pPr>
              <a:lnSpc>
                <a:spcPct val="120000"/>
              </a:lnSpc>
            </a:pPr>
            <a:r>
              <a:rPr lang="en-US" sz="2400" dirty="0"/>
              <a:t>Excel Application Workbook (available for download on the RRC Website, Permian Dasin Disposal Well Review Page):</a:t>
            </a:r>
          </a:p>
          <a:p>
            <a:pPr lvl="1">
              <a:lnSpc>
                <a:spcPct val="120000"/>
              </a:lnSpc>
            </a:pPr>
            <a:r>
              <a:rPr lang="en-US" sz="2000" dirty="0"/>
              <a:t>Well Template</a:t>
            </a:r>
          </a:p>
          <a:p>
            <a:pPr lvl="1">
              <a:lnSpc>
                <a:spcPct val="120000"/>
              </a:lnSpc>
            </a:pPr>
            <a:r>
              <a:rPr lang="en-US" sz="2000" dirty="0"/>
              <a:t>AOR Template</a:t>
            </a:r>
          </a:p>
          <a:p>
            <a:pPr>
              <a:lnSpc>
                <a:spcPct val="120000"/>
              </a:lnSpc>
            </a:pPr>
            <a:r>
              <a:rPr lang="en-US" sz="2400" dirty="0"/>
              <a:t>Map</a:t>
            </a:r>
          </a:p>
          <a:p>
            <a:pPr>
              <a:lnSpc>
                <a:spcPct val="120000"/>
              </a:lnSpc>
            </a:pPr>
            <a:r>
              <a:rPr lang="en-US" sz="2400" dirty="0"/>
              <a:t>Cross Section </a:t>
            </a:r>
          </a:p>
          <a:p>
            <a:pPr>
              <a:lnSpc>
                <a:spcPct val="120000"/>
              </a:lnSpc>
            </a:pPr>
            <a:r>
              <a:rPr lang="en-US" sz="2400" dirty="0"/>
              <a:t>Data Appendix and Report</a:t>
            </a:r>
          </a:p>
          <a:p>
            <a:pPr lvl="1">
              <a:lnSpc>
                <a:spcPct val="120000"/>
              </a:lnSpc>
            </a:pPr>
            <a:r>
              <a:rPr lang="en-US" sz="2000" dirty="0"/>
              <a:t>Well Data</a:t>
            </a:r>
          </a:p>
          <a:p>
            <a:pPr lvl="1">
              <a:lnSpc>
                <a:spcPct val="120000"/>
              </a:lnSpc>
            </a:pPr>
            <a:r>
              <a:rPr lang="en-US" sz="2000" dirty="0"/>
              <a:t>AOR Data</a:t>
            </a:r>
          </a:p>
          <a:p>
            <a:pPr>
              <a:lnSpc>
                <a:spcPct val="120000"/>
              </a:lnSpc>
            </a:pPr>
            <a:r>
              <a:rPr lang="en-US" sz="2400" dirty="0"/>
              <a:t>Seal of P.E./P.G.</a:t>
            </a:r>
          </a:p>
        </p:txBody>
      </p:sp>
    </p:spTree>
    <p:extLst>
      <p:ext uri="{BB962C8B-B14F-4D97-AF65-F5344CB8AC3E}">
        <p14:creationId xmlns:p14="http://schemas.microsoft.com/office/powerpoint/2010/main" val="307089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57EA4-3E2E-B612-1FE0-D48C1B4011FA}"/>
              </a:ext>
            </a:extLst>
          </p:cNvPr>
          <p:cNvSpPr>
            <a:spLocks noGrp="1"/>
          </p:cNvSpPr>
          <p:nvPr>
            <p:ph type="title"/>
          </p:nvPr>
        </p:nvSpPr>
        <p:spPr/>
        <p:txBody>
          <a:bodyPr/>
          <a:lstStyle/>
          <a:p>
            <a:r>
              <a:rPr lang="en-US" dirty="0"/>
              <a:t>Application Excel Workbook</a:t>
            </a:r>
          </a:p>
        </p:txBody>
      </p:sp>
      <p:pic>
        <p:nvPicPr>
          <p:cNvPr id="7" name="Content Placeholder 6">
            <a:extLst>
              <a:ext uri="{FF2B5EF4-FFF2-40B4-BE49-F238E27FC236}">
                <a16:creationId xmlns:a16="http://schemas.microsoft.com/office/drawing/2014/main" id="{3DA426A5-FE78-22AD-C111-6A148B174B99}"/>
              </a:ext>
            </a:extLst>
          </p:cNvPr>
          <p:cNvPicPr>
            <a:picLocks noGrp="1" noChangeAspect="1"/>
          </p:cNvPicPr>
          <p:nvPr>
            <p:ph idx="1"/>
          </p:nvPr>
        </p:nvPicPr>
        <p:blipFill>
          <a:blip r:embed="rId2"/>
          <a:stretch>
            <a:fillRect/>
          </a:stretch>
        </p:blipFill>
        <p:spPr>
          <a:xfrm>
            <a:off x="91279" y="1068404"/>
            <a:ext cx="11911424" cy="5543935"/>
          </a:xfrm>
        </p:spPr>
      </p:pic>
    </p:spTree>
    <p:extLst>
      <p:ext uri="{BB962C8B-B14F-4D97-AF65-F5344CB8AC3E}">
        <p14:creationId xmlns:p14="http://schemas.microsoft.com/office/powerpoint/2010/main" val="23937127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71&quot;/&gt;&lt;/object&gt;&lt;object type=&quot;3&quot; unique_id=&quot;10005&quot;&gt;&lt;property id=&quot;20148&quot; value=&quot;5&quot;/&gt;&lt;property id=&quot;20300&quot; value=&quot;Slide 2&quot;/&gt;&lt;property id=&quot;20307&quot; value=&quot;278&quot;/&gt;&lt;/object&gt;&lt;object type=&quot;3&quot; unique_id=&quot;10006&quot;&gt;&lt;property id=&quot;20148&quot; value=&quot;5&quot;/&gt;&lt;property id=&quot;20300&quot; value=&quot;Slide 3&quot;/&gt;&lt;property id=&quot;20307&quot; value=&quot;279&quot;/&gt;&lt;/object&gt;&lt;object type=&quot;3&quot; unique_id=&quot;10007&quot;&gt;&lt;property id=&quot;20148&quot; value=&quot;5&quot;/&gt;&lt;property id=&quot;20300&quot; value=&quot;Slide 4&quot;/&gt;&lt;property id=&quot;20307&quot; value=&quot;280&quot;/&gt;&lt;/object&gt;&lt;object type=&quot;3&quot; unique_id=&quot;10008&quot;&gt;&lt;property id=&quot;20148&quot; value=&quot;5&quot;/&gt;&lt;property id=&quot;20300&quot; value=&quot;Slide 5&quot;/&gt;&lt;property id=&quot;20307&quot; value=&quot;281&quot;/&gt;&lt;/object&gt;&lt;object type=&quot;3&quot; unique_id=&quot;10009&quot;&gt;&lt;property id=&quot;20148&quot; value=&quot;5&quot;/&gt;&lt;property id=&quot;20300&quot; value=&quot;Slide 6&quot;/&gt;&lt;property id=&quot;20307&quot; value=&quot;282&quot;/&gt;&lt;/object&gt;&lt;object type=&quot;3&quot; unique_id=&quot;10010&quot;&gt;&lt;property id=&quot;20148&quot; value=&quot;5&quot;/&gt;&lt;property id=&quot;20300&quot; value=&quot;Slide 7&quot;/&gt;&lt;property id=&quot;20307&quot; value=&quot;283&quot;/&gt;&lt;/object&gt;&lt;object type=&quot;3&quot; unique_id=&quot;10011&quot;&gt;&lt;property id=&quot;20148&quot; value=&quot;5&quot;/&gt;&lt;property id=&quot;20300&quot; value=&quot;Slide 8&quot;/&gt;&lt;property id=&quot;20307&quot; value=&quot;274&quot;/&gt;&lt;/object&gt;&lt;object type=&quot;3&quot; unique_id=&quot;10012&quot;&gt;&lt;property id=&quot;20148&quot; value=&quot;5&quot;/&gt;&lt;property id=&quot;20300&quot; value=&quot;Slide 9&quot;/&gt;&lt;property id=&quot;20307&quot; value=&quot;284&quot;/&gt;&lt;/object&gt;&lt;/object&gt;&lt;/object&gt;&lt;/database&gt;"/>
  <p:tag name="SECTOMILLISECCONVERTED" val="1"/>
</p:tagLst>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RCTemplate-2019-WideScreen.potx" id="{2432301C-98FA-4878-A545-183CBCB7AA08}" vid="{36F4C263-4C1A-4CFE-B5E0-7E81E52B2A6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RCTemplate-2019-WideScreen.potx" id="{2432301C-98FA-4878-A545-183CBCB7AA08}" vid="{0181016D-2C38-40DD-90CD-30B9D23E463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RCTemplate-2019-WideScreen.potx" id="{2432301C-98FA-4878-A545-183CBCB7AA08}" vid="{19DD6036-29FE-47F9-BAEF-B4DAC009FD5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EA406A53251B48966CE13F5149A86D" ma:contentTypeVersion="4" ma:contentTypeDescription="Create a new document." ma:contentTypeScope="" ma:versionID="55e6b24be689399d13c19fac3c64ae4f">
  <xsd:schema xmlns:xsd="http://www.w3.org/2001/XMLSchema" xmlns:xs="http://www.w3.org/2001/XMLSchema" xmlns:p="http://schemas.microsoft.com/office/2006/metadata/properties" xmlns:ns2="459e1347-480b-4336-8b32-88c35df7b152" targetNamespace="http://schemas.microsoft.com/office/2006/metadata/properties" ma:root="true" ma:fieldsID="45cbe52af00103f8eebdf75ef66e08ae" ns2:_="">
    <xsd:import namespace="459e1347-480b-4336-8b32-88c35df7b15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9e1347-480b-4336-8b32-88c35df7b1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5439A33-D8A0-4F1A-BF1D-082FA38412DF}">
  <ds:schemaRefs>
    <ds:schemaRef ds:uri="459e1347-480b-4336-8b32-88c35df7b15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06F4416-695A-4428-891E-F64739D84991}">
  <ds:schemaRefs>
    <ds:schemaRef ds:uri="http://schemas.microsoft.com/sharepoint/v3/contenttype/forms"/>
  </ds:schemaRefs>
</ds:datastoreItem>
</file>

<file path=customXml/itemProps3.xml><?xml version="1.0" encoding="utf-8"?>
<ds:datastoreItem xmlns:ds="http://schemas.openxmlformats.org/officeDocument/2006/customXml" ds:itemID="{4CF2248F-01D8-44EA-A714-AC58D7502C04}">
  <ds:schemaRefs>
    <ds:schemaRef ds:uri="459e1347-480b-4336-8b32-88c35df7b152"/>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RRCTemplate-WideScreen</Template>
  <TotalTime>26155</TotalTime>
  <Words>1651</Words>
  <Application>Microsoft Office PowerPoint</Application>
  <PresentationFormat>Widescreen</PresentationFormat>
  <Paragraphs>185</Paragraphs>
  <Slides>30</Slides>
  <Notes>2</Notes>
  <HiddenSlides>1</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30</vt:i4>
      </vt:variant>
    </vt:vector>
  </HeadingPairs>
  <TitlesOfParts>
    <vt:vector size="39" baseType="lpstr">
      <vt:lpstr>Appian Open Sans</vt:lpstr>
      <vt:lpstr>Aptos</vt:lpstr>
      <vt:lpstr>Arial</vt:lpstr>
      <vt:lpstr>Calibri</vt:lpstr>
      <vt:lpstr>Myriad Pro</vt:lpstr>
      <vt:lpstr>Times New Roman</vt:lpstr>
      <vt:lpstr>Office Theme</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Permian Basin Disposal Well Application Checklist</vt:lpstr>
      <vt:lpstr>Application Excel Workbook</vt:lpstr>
      <vt:lpstr>Well Template - Data Input - Page 1 of 4</vt:lpstr>
      <vt:lpstr>Well Template - Parameters - Page 2 of 4</vt:lpstr>
      <vt:lpstr>Well Template - Parameters - Page 3 of 4</vt:lpstr>
      <vt:lpstr>Well Template - Sources of Data</vt:lpstr>
      <vt:lpstr>AOR Template – Input Data</vt:lpstr>
      <vt:lpstr>AOR Criteria: 0 to ½ mile</vt:lpstr>
      <vt:lpstr>AOR Criteria: ½ to 2 mile</vt:lpstr>
      <vt:lpstr>AOR Data - Sources of Data</vt:lpstr>
      <vt:lpstr>Additional Application Attachments</vt:lpstr>
      <vt:lpstr>AOR Data – Output </vt:lpstr>
      <vt:lpstr>MSIP &amp; MDIV: Output</vt:lpstr>
      <vt:lpstr>Output: Maximum Surface Injection Pressure</vt:lpstr>
      <vt:lpstr>Output: Maximum Surface Injection Pressure</vt:lpstr>
      <vt:lpstr>Output: Maximum Daily Injection Volume</vt:lpstr>
      <vt:lpstr>Output: Maximum Injection Rate</vt:lpstr>
      <vt:lpstr>Seismicity – Page 1 of 2</vt:lpstr>
      <vt:lpstr>Seismicity – Page 2 of 2</vt:lpstr>
      <vt:lpstr>Well Completion &amp; Permit Conditions – Page 1 of 2</vt:lpstr>
      <vt:lpstr>Well Completion &amp; Permit Conditions – Page 2 of 2</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Paul Dubois</dc:creator>
  <cp:lastModifiedBy>Austin A. Gaskamp</cp:lastModifiedBy>
  <cp:revision>44</cp:revision>
  <cp:lastPrinted>2025-05-13T15:54:00Z</cp:lastPrinted>
  <dcterms:created xsi:type="dcterms:W3CDTF">2025-03-17T18:15:53Z</dcterms:created>
  <dcterms:modified xsi:type="dcterms:W3CDTF">2025-05-15T15:56:15Z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0x010100EAEA406A53251B48966CE13F5149A86D</vt:lpwstr>
  </property>
</Properties>
</file>